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7" r:id="rId3"/>
    <p:sldId id="260" r:id="rId4"/>
    <p:sldId id="261" r:id="rId5"/>
    <p:sldId id="263"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71540" autoAdjust="0"/>
  </p:normalViewPr>
  <p:slideViewPr>
    <p:cSldViewPr snapToGrid="0">
      <p:cViewPr varScale="1">
        <p:scale>
          <a:sx n="85" d="100"/>
          <a:sy n="85" d="100"/>
        </p:scale>
        <p:origin x="217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2.svg>
</file>

<file path=ppt/media/image3.jpeg>
</file>

<file path=ppt/media/image4.png>
</file>

<file path=ppt/media/image5.png>
</file>

<file path=ppt/media/image6.png>
</file>

<file path=ppt/media/image7.png>
</file>

<file path=ppt/media/image8.png>
</file>

<file path=ppt/media/image9.jpe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1E5637-3B6B-4C98-BA92-12EA6C0417D9}" type="datetimeFigureOut">
              <a:rPr lang="en-IE" smtClean="0"/>
              <a:t>26/02/2023</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F55F0F-161E-4BD8-93FB-443F2085F07E}" type="slidenum">
              <a:rPr lang="en-IE" smtClean="0"/>
              <a:t>‹#›</a:t>
            </a:fld>
            <a:endParaRPr lang="en-IE"/>
          </a:p>
        </p:txBody>
      </p:sp>
    </p:spTree>
    <p:extLst>
      <p:ext uri="{BB962C8B-B14F-4D97-AF65-F5344CB8AC3E}">
        <p14:creationId xmlns:p14="http://schemas.microsoft.com/office/powerpoint/2010/main" val="3438212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Good evening,</a:t>
            </a:r>
          </a:p>
          <a:p>
            <a:r>
              <a:rPr lang="en-IE" dirty="0"/>
              <a:t>- Today I am going to present to you an idea for a data driven approach to making air quality prediction in major cities. My team mates are Bhaskar, Ashish, </a:t>
            </a:r>
            <a:r>
              <a:rPr lang="en-IE" dirty="0" err="1"/>
              <a:t>Uch</a:t>
            </a:r>
            <a:r>
              <a:rPr lang="en-IE" dirty="0"/>
              <a:t>, Thach, </a:t>
            </a:r>
            <a:r>
              <a:rPr lang="en-IE" dirty="0" err="1"/>
              <a:t>Qinqin</a:t>
            </a:r>
            <a:r>
              <a:rPr lang="en-IE" dirty="0"/>
              <a:t> and myself.</a:t>
            </a:r>
          </a:p>
        </p:txBody>
      </p:sp>
      <p:sp>
        <p:nvSpPr>
          <p:cNvPr id="4" name="Slide Number Placeholder 3"/>
          <p:cNvSpPr>
            <a:spLocks noGrp="1"/>
          </p:cNvSpPr>
          <p:nvPr>
            <p:ph type="sldNum" sz="quarter" idx="5"/>
          </p:nvPr>
        </p:nvSpPr>
        <p:spPr/>
        <p:txBody>
          <a:bodyPr/>
          <a:lstStyle/>
          <a:p>
            <a:fld id="{93F55F0F-161E-4BD8-93FB-443F2085F07E}" type="slidenum">
              <a:rPr lang="en-IE" smtClean="0"/>
              <a:t>1</a:t>
            </a:fld>
            <a:endParaRPr lang="en-IE"/>
          </a:p>
        </p:txBody>
      </p:sp>
    </p:spTree>
    <p:extLst>
      <p:ext uri="{BB962C8B-B14F-4D97-AF65-F5344CB8AC3E}">
        <p14:creationId xmlns:p14="http://schemas.microsoft.com/office/powerpoint/2010/main" val="28001599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Before I present our idea, why should we even care? </a:t>
            </a:r>
          </a:p>
          <a:p>
            <a:r>
              <a:rPr lang="en-IE" dirty="0"/>
              <a:t>Well, air pollution is one of the greatest environmental risks to health and in 2019, 99% of the world’s population was living in places where the WHO recommended air quality guidelines were not met.</a:t>
            </a:r>
          </a:p>
          <a:p>
            <a:r>
              <a:rPr lang="en-IE" dirty="0"/>
              <a:t>Of these pollutants, two of the most dangerous pollutants are NO2 and PM2.5 which comes from sources such as vehicles, wood burning, industry and farming.</a:t>
            </a:r>
          </a:p>
        </p:txBody>
      </p:sp>
      <p:sp>
        <p:nvSpPr>
          <p:cNvPr id="4" name="Slide Number Placeholder 3"/>
          <p:cNvSpPr>
            <a:spLocks noGrp="1"/>
          </p:cNvSpPr>
          <p:nvPr>
            <p:ph type="sldNum" sz="quarter" idx="5"/>
          </p:nvPr>
        </p:nvSpPr>
        <p:spPr/>
        <p:txBody>
          <a:bodyPr/>
          <a:lstStyle/>
          <a:p>
            <a:fld id="{93F55F0F-161E-4BD8-93FB-443F2085F07E}" type="slidenum">
              <a:rPr lang="en-IE" smtClean="0"/>
              <a:t>2</a:t>
            </a:fld>
            <a:endParaRPr lang="en-IE"/>
          </a:p>
        </p:txBody>
      </p:sp>
    </p:spTree>
    <p:extLst>
      <p:ext uri="{BB962C8B-B14F-4D97-AF65-F5344CB8AC3E}">
        <p14:creationId xmlns:p14="http://schemas.microsoft.com/office/powerpoint/2010/main" val="634534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When we look into this even further, we found that weather could have a big impact on the air quality. For example the air temperature affects the way air moves and on windy days, pollution can be carried to other parts of the city. We also saw that when we focused on the air quality over time in </a:t>
            </a:r>
            <a:r>
              <a:rPr lang="en-IE" dirty="0" err="1"/>
              <a:t>vertain</a:t>
            </a:r>
            <a:r>
              <a:rPr lang="en-IE" dirty="0"/>
              <a:t> locations, we saw that the time of the day had a big influence. For example we saw higher mean NO2 level during lunch times and in the evening in Parks around Dublin as we can see in the example we have on liberty park.</a:t>
            </a:r>
          </a:p>
          <a:p>
            <a:endParaRPr lang="en-IE" dirty="0"/>
          </a:p>
          <a:p>
            <a:pPr marL="0" marR="0" lvl="0" indent="0" algn="l" defTabSz="914400" rtl="0" eaLnBrk="1" fontAlgn="auto" latinLnBrk="0" hangingPunct="1">
              <a:lnSpc>
                <a:spcPct val="100000"/>
              </a:lnSpc>
              <a:spcBef>
                <a:spcPts val="0"/>
              </a:spcBef>
              <a:spcAft>
                <a:spcPts val="0"/>
              </a:spcAft>
              <a:buClrTx/>
              <a:buSzTx/>
              <a:buFontTx/>
              <a:buNone/>
              <a:tabLst/>
              <a:defRPr/>
            </a:pPr>
            <a:r>
              <a:rPr lang="en-IE" dirty="0"/>
              <a:t>Strong correlation between weather patterns and air quality</a:t>
            </a:r>
          </a:p>
          <a:p>
            <a:endParaRPr lang="en-IE" dirty="0"/>
          </a:p>
        </p:txBody>
      </p:sp>
      <p:sp>
        <p:nvSpPr>
          <p:cNvPr id="4" name="Slide Number Placeholder 3"/>
          <p:cNvSpPr>
            <a:spLocks noGrp="1"/>
          </p:cNvSpPr>
          <p:nvPr>
            <p:ph type="sldNum" sz="quarter" idx="5"/>
          </p:nvPr>
        </p:nvSpPr>
        <p:spPr/>
        <p:txBody>
          <a:bodyPr/>
          <a:lstStyle/>
          <a:p>
            <a:fld id="{93F55F0F-161E-4BD8-93FB-443F2085F07E}" type="slidenum">
              <a:rPr lang="en-IE" smtClean="0"/>
              <a:t>3</a:t>
            </a:fld>
            <a:endParaRPr lang="en-IE"/>
          </a:p>
        </p:txBody>
      </p:sp>
    </p:spTree>
    <p:extLst>
      <p:ext uri="{BB962C8B-B14F-4D97-AF65-F5344CB8AC3E}">
        <p14:creationId xmlns:p14="http://schemas.microsoft.com/office/powerpoint/2010/main" val="4274161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Knowing that weather and time could be important features, we built a predictive model where we used weather and time info as features into a machine learning model to predict the PM2.5 and NO2 levels. We also recognise that traffic volume could provide important features which we plan to implement in the future. Using this we can use the ground truth data from Dublin to validate our model and we can then use this model to test on any other major city.</a:t>
            </a:r>
          </a:p>
        </p:txBody>
      </p:sp>
      <p:sp>
        <p:nvSpPr>
          <p:cNvPr id="4" name="Slide Number Placeholder 3"/>
          <p:cNvSpPr>
            <a:spLocks noGrp="1"/>
          </p:cNvSpPr>
          <p:nvPr>
            <p:ph type="sldNum" sz="quarter" idx="5"/>
          </p:nvPr>
        </p:nvSpPr>
        <p:spPr/>
        <p:txBody>
          <a:bodyPr/>
          <a:lstStyle/>
          <a:p>
            <a:fld id="{93F55F0F-161E-4BD8-93FB-443F2085F07E}" type="slidenum">
              <a:rPr lang="en-IE" smtClean="0"/>
              <a:t>4</a:t>
            </a:fld>
            <a:endParaRPr lang="en-IE"/>
          </a:p>
        </p:txBody>
      </p:sp>
    </p:spTree>
    <p:extLst>
      <p:ext uri="{BB962C8B-B14F-4D97-AF65-F5344CB8AC3E}">
        <p14:creationId xmlns:p14="http://schemas.microsoft.com/office/powerpoint/2010/main" val="34844753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dirty="0"/>
              <a:t>Divided data into acceptable/non acceptable based on</a:t>
            </a:r>
          </a:p>
          <a:p>
            <a:r>
              <a:rPr lang="en-IE" dirty="0"/>
              <a:t>Mapped open source weather data with the latitude and longitude that was provided.</a:t>
            </a:r>
          </a:p>
        </p:txBody>
      </p:sp>
      <p:sp>
        <p:nvSpPr>
          <p:cNvPr id="4" name="Slide Number Placeholder 3"/>
          <p:cNvSpPr>
            <a:spLocks noGrp="1"/>
          </p:cNvSpPr>
          <p:nvPr>
            <p:ph type="sldNum" sz="quarter" idx="5"/>
          </p:nvPr>
        </p:nvSpPr>
        <p:spPr/>
        <p:txBody>
          <a:bodyPr/>
          <a:lstStyle/>
          <a:p>
            <a:fld id="{93F55F0F-161E-4BD8-93FB-443F2085F07E}" type="slidenum">
              <a:rPr lang="en-IE" smtClean="0"/>
              <a:t>5</a:t>
            </a:fld>
            <a:endParaRPr lang="en-IE"/>
          </a:p>
        </p:txBody>
      </p:sp>
    </p:spTree>
    <p:extLst>
      <p:ext uri="{BB962C8B-B14F-4D97-AF65-F5344CB8AC3E}">
        <p14:creationId xmlns:p14="http://schemas.microsoft.com/office/powerpoint/2010/main" val="19722684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F02B4-EF88-0DC9-C938-DFFCED193B6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E"/>
          </a:p>
        </p:txBody>
      </p:sp>
      <p:sp>
        <p:nvSpPr>
          <p:cNvPr id="3" name="Subtitle 2">
            <a:extLst>
              <a:ext uri="{FF2B5EF4-FFF2-40B4-BE49-F238E27FC236}">
                <a16:creationId xmlns:a16="http://schemas.microsoft.com/office/drawing/2014/main" id="{32D79483-77FF-F146-58A4-DF6B87EBE9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E"/>
          </a:p>
        </p:txBody>
      </p:sp>
      <p:sp>
        <p:nvSpPr>
          <p:cNvPr id="4" name="Date Placeholder 3">
            <a:extLst>
              <a:ext uri="{FF2B5EF4-FFF2-40B4-BE49-F238E27FC236}">
                <a16:creationId xmlns:a16="http://schemas.microsoft.com/office/drawing/2014/main" id="{ADA41E1D-D4E4-916A-3B89-F90702141D01}"/>
              </a:ext>
            </a:extLst>
          </p:cNvPr>
          <p:cNvSpPr>
            <a:spLocks noGrp="1"/>
          </p:cNvSpPr>
          <p:nvPr>
            <p:ph type="dt" sz="half" idx="10"/>
          </p:nvPr>
        </p:nvSpPr>
        <p:spPr/>
        <p:txBody>
          <a:bodyPr/>
          <a:lstStyle/>
          <a:p>
            <a:fld id="{FDB15A92-ECA8-411B-9849-FC81B91ACDFA}" type="datetimeFigureOut">
              <a:rPr lang="en-IE" smtClean="0"/>
              <a:t>26/02/2023</a:t>
            </a:fld>
            <a:endParaRPr lang="en-IE"/>
          </a:p>
        </p:txBody>
      </p:sp>
      <p:sp>
        <p:nvSpPr>
          <p:cNvPr id="5" name="Footer Placeholder 4">
            <a:extLst>
              <a:ext uri="{FF2B5EF4-FFF2-40B4-BE49-F238E27FC236}">
                <a16:creationId xmlns:a16="http://schemas.microsoft.com/office/drawing/2014/main" id="{786CE7C9-20C6-22AC-C1FC-EA7476D464F1}"/>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4D39F93E-7014-DE3F-DB0B-35436BE64BDC}"/>
              </a:ext>
            </a:extLst>
          </p:cNvPr>
          <p:cNvSpPr>
            <a:spLocks noGrp="1"/>
          </p:cNvSpPr>
          <p:nvPr>
            <p:ph type="sldNum" sz="quarter" idx="12"/>
          </p:nvPr>
        </p:nvSpPr>
        <p:spPr/>
        <p:txBody>
          <a:bodyPr/>
          <a:lstStyle/>
          <a:p>
            <a:fld id="{445FA4DA-5D4F-4BF0-882E-1D4BA24EED72}" type="slidenum">
              <a:rPr lang="en-IE" smtClean="0"/>
              <a:t>‹#›</a:t>
            </a:fld>
            <a:endParaRPr lang="en-IE"/>
          </a:p>
        </p:txBody>
      </p:sp>
    </p:spTree>
    <p:extLst>
      <p:ext uri="{BB962C8B-B14F-4D97-AF65-F5344CB8AC3E}">
        <p14:creationId xmlns:p14="http://schemas.microsoft.com/office/powerpoint/2010/main" val="1128397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85FB3-3FB4-EBA1-505E-04A9514B07EA}"/>
              </a:ext>
            </a:extLst>
          </p:cNvPr>
          <p:cNvSpPr>
            <a:spLocks noGrp="1"/>
          </p:cNvSpPr>
          <p:nvPr>
            <p:ph type="title"/>
          </p:nvPr>
        </p:nvSpPr>
        <p:spPr/>
        <p:txBody>
          <a:bodyPr/>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AFFE31A5-57CD-B1C3-1E29-29A0B368B44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8E94D755-4CC3-8B96-1149-0FA5B00E55BE}"/>
              </a:ext>
            </a:extLst>
          </p:cNvPr>
          <p:cNvSpPr>
            <a:spLocks noGrp="1"/>
          </p:cNvSpPr>
          <p:nvPr>
            <p:ph type="dt" sz="half" idx="10"/>
          </p:nvPr>
        </p:nvSpPr>
        <p:spPr/>
        <p:txBody>
          <a:bodyPr/>
          <a:lstStyle/>
          <a:p>
            <a:fld id="{FDB15A92-ECA8-411B-9849-FC81B91ACDFA}" type="datetimeFigureOut">
              <a:rPr lang="en-IE" smtClean="0"/>
              <a:t>26/02/2023</a:t>
            </a:fld>
            <a:endParaRPr lang="en-IE"/>
          </a:p>
        </p:txBody>
      </p:sp>
      <p:sp>
        <p:nvSpPr>
          <p:cNvPr id="5" name="Footer Placeholder 4">
            <a:extLst>
              <a:ext uri="{FF2B5EF4-FFF2-40B4-BE49-F238E27FC236}">
                <a16:creationId xmlns:a16="http://schemas.microsoft.com/office/drawing/2014/main" id="{FCC03527-91EC-FFD8-D496-3E49C4C27038}"/>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3FDC6B11-4749-AE34-B4DA-1F272871A30C}"/>
              </a:ext>
            </a:extLst>
          </p:cNvPr>
          <p:cNvSpPr>
            <a:spLocks noGrp="1"/>
          </p:cNvSpPr>
          <p:nvPr>
            <p:ph type="sldNum" sz="quarter" idx="12"/>
          </p:nvPr>
        </p:nvSpPr>
        <p:spPr/>
        <p:txBody>
          <a:bodyPr/>
          <a:lstStyle/>
          <a:p>
            <a:fld id="{445FA4DA-5D4F-4BF0-882E-1D4BA24EED72}" type="slidenum">
              <a:rPr lang="en-IE" smtClean="0"/>
              <a:t>‹#›</a:t>
            </a:fld>
            <a:endParaRPr lang="en-IE"/>
          </a:p>
        </p:txBody>
      </p:sp>
    </p:spTree>
    <p:extLst>
      <p:ext uri="{BB962C8B-B14F-4D97-AF65-F5344CB8AC3E}">
        <p14:creationId xmlns:p14="http://schemas.microsoft.com/office/powerpoint/2010/main" val="36039334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F4DDE0-8D39-A514-B35B-24ADD161C9E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E"/>
          </a:p>
        </p:txBody>
      </p:sp>
      <p:sp>
        <p:nvSpPr>
          <p:cNvPr id="3" name="Vertical Text Placeholder 2">
            <a:extLst>
              <a:ext uri="{FF2B5EF4-FFF2-40B4-BE49-F238E27FC236}">
                <a16:creationId xmlns:a16="http://schemas.microsoft.com/office/drawing/2014/main" id="{2B982D07-B98F-AE42-EAD7-B4CFA4A2BEF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61973C34-3BF1-392B-D607-468768048C6F}"/>
              </a:ext>
            </a:extLst>
          </p:cNvPr>
          <p:cNvSpPr>
            <a:spLocks noGrp="1"/>
          </p:cNvSpPr>
          <p:nvPr>
            <p:ph type="dt" sz="half" idx="10"/>
          </p:nvPr>
        </p:nvSpPr>
        <p:spPr/>
        <p:txBody>
          <a:bodyPr/>
          <a:lstStyle/>
          <a:p>
            <a:fld id="{FDB15A92-ECA8-411B-9849-FC81B91ACDFA}" type="datetimeFigureOut">
              <a:rPr lang="en-IE" smtClean="0"/>
              <a:t>26/02/2023</a:t>
            </a:fld>
            <a:endParaRPr lang="en-IE"/>
          </a:p>
        </p:txBody>
      </p:sp>
      <p:sp>
        <p:nvSpPr>
          <p:cNvPr id="5" name="Footer Placeholder 4">
            <a:extLst>
              <a:ext uri="{FF2B5EF4-FFF2-40B4-BE49-F238E27FC236}">
                <a16:creationId xmlns:a16="http://schemas.microsoft.com/office/drawing/2014/main" id="{97831D11-BB5D-5C96-C331-C3F9913B2743}"/>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902D8EE1-A8DB-E6C0-4DE5-1E5C2524EC16}"/>
              </a:ext>
            </a:extLst>
          </p:cNvPr>
          <p:cNvSpPr>
            <a:spLocks noGrp="1"/>
          </p:cNvSpPr>
          <p:nvPr>
            <p:ph type="sldNum" sz="quarter" idx="12"/>
          </p:nvPr>
        </p:nvSpPr>
        <p:spPr/>
        <p:txBody>
          <a:bodyPr/>
          <a:lstStyle/>
          <a:p>
            <a:fld id="{445FA4DA-5D4F-4BF0-882E-1D4BA24EED72}" type="slidenum">
              <a:rPr lang="en-IE" smtClean="0"/>
              <a:t>‹#›</a:t>
            </a:fld>
            <a:endParaRPr lang="en-IE"/>
          </a:p>
        </p:txBody>
      </p:sp>
    </p:spTree>
    <p:extLst>
      <p:ext uri="{BB962C8B-B14F-4D97-AF65-F5344CB8AC3E}">
        <p14:creationId xmlns:p14="http://schemas.microsoft.com/office/powerpoint/2010/main" val="366593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7111872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8CFEF-52DE-BB6F-F9A8-E8D7F357BA5E}"/>
              </a:ext>
            </a:extLst>
          </p:cNvPr>
          <p:cNvSpPr>
            <a:spLocks noGrp="1"/>
          </p:cNvSpPr>
          <p:nvPr>
            <p:ph type="title"/>
          </p:nvPr>
        </p:nvSpPr>
        <p:spPr/>
        <p:txBody>
          <a:bodyPr/>
          <a:lstStyle/>
          <a:p>
            <a:r>
              <a:rPr lang="en-US"/>
              <a:t>Click to edit Master title style</a:t>
            </a:r>
            <a:endParaRPr lang="en-IE"/>
          </a:p>
        </p:txBody>
      </p:sp>
      <p:sp>
        <p:nvSpPr>
          <p:cNvPr id="3" name="Content Placeholder 2">
            <a:extLst>
              <a:ext uri="{FF2B5EF4-FFF2-40B4-BE49-F238E27FC236}">
                <a16:creationId xmlns:a16="http://schemas.microsoft.com/office/drawing/2014/main" id="{C936BE13-6ACE-6D41-8A96-F548F3CD9D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0980F1A8-5D20-B2AA-3310-2647BE5AC23B}"/>
              </a:ext>
            </a:extLst>
          </p:cNvPr>
          <p:cNvSpPr>
            <a:spLocks noGrp="1"/>
          </p:cNvSpPr>
          <p:nvPr>
            <p:ph type="dt" sz="half" idx="10"/>
          </p:nvPr>
        </p:nvSpPr>
        <p:spPr/>
        <p:txBody>
          <a:bodyPr/>
          <a:lstStyle/>
          <a:p>
            <a:fld id="{FDB15A92-ECA8-411B-9849-FC81B91ACDFA}" type="datetimeFigureOut">
              <a:rPr lang="en-IE" smtClean="0"/>
              <a:t>26/02/2023</a:t>
            </a:fld>
            <a:endParaRPr lang="en-IE"/>
          </a:p>
        </p:txBody>
      </p:sp>
      <p:sp>
        <p:nvSpPr>
          <p:cNvPr id="5" name="Footer Placeholder 4">
            <a:extLst>
              <a:ext uri="{FF2B5EF4-FFF2-40B4-BE49-F238E27FC236}">
                <a16:creationId xmlns:a16="http://schemas.microsoft.com/office/drawing/2014/main" id="{5D5DE527-ABF5-1A0B-5AC7-04179D9E2151}"/>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983CFB49-D33F-89BE-DC9B-2597F054D018}"/>
              </a:ext>
            </a:extLst>
          </p:cNvPr>
          <p:cNvSpPr>
            <a:spLocks noGrp="1"/>
          </p:cNvSpPr>
          <p:nvPr>
            <p:ph type="sldNum" sz="quarter" idx="12"/>
          </p:nvPr>
        </p:nvSpPr>
        <p:spPr/>
        <p:txBody>
          <a:bodyPr/>
          <a:lstStyle/>
          <a:p>
            <a:fld id="{445FA4DA-5D4F-4BF0-882E-1D4BA24EED72}" type="slidenum">
              <a:rPr lang="en-IE" smtClean="0"/>
              <a:t>‹#›</a:t>
            </a:fld>
            <a:endParaRPr lang="en-IE"/>
          </a:p>
        </p:txBody>
      </p:sp>
    </p:spTree>
    <p:extLst>
      <p:ext uri="{BB962C8B-B14F-4D97-AF65-F5344CB8AC3E}">
        <p14:creationId xmlns:p14="http://schemas.microsoft.com/office/powerpoint/2010/main" val="1430554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B4C225-D59E-877D-2DAC-27CE06EC429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E"/>
          </a:p>
        </p:txBody>
      </p:sp>
      <p:sp>
        <p:nvSpPr>
          <p:cNvPr id="3" name="Text Placeholder 2">
            <a:extLst>
              <a:ext uri="{FF2B5EF4-FFF2-40B4-BE49-F238E27FC236}">
                <a16:creationId xmlns:a16="http://schemas.microsoft.com/office/drawing/2014/main" id="{5F9068E6-9104-9D53-AFEC-87101D9BD7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C55342E-DBCB-C8AC-F424-D37FA40BF150}"/>
              </a:ext>
            </a:extLst>
          </p:cNvPr>
          <p:cNvSpPr>
            <a:spLocks noGrp="1"/>
          </p:cNvSpPr>
          <p:nvPr>
            <p:ph type="dt" sz="half" idx="10"/>
          </p:nvPr>
        </p:nvSpPr>
        <p:spPr/>
        <p:txBody>
          <a:bodyPr/>
          <a:lstStyle/>
          <a:p>
            <a:fld id="{FDB15A92-ECA8-411B-9849-FC81B91ACDFA}" type="datetimeFigureOut">
              <a:rPr lang="en-IE" smtClean="0"/>
              <a:t>26/02/2023</a:t>
            </a:fld>
            <a:endParaRPr lang="en-IE"/>
          </a:p>
        </p:txBody>
      </p:sp>
      <p:sp>
        <p:nvSpPr>
          <p:cNvPr id="5" name="Footer Placeholder 4">
            <a:extLst>
              <a:ext uri="{FF2B5EF4-FFF2-40B4-BE49-F238E27FC236}">
                <a16:creationId xmlns:a16="http://schemas.microsoft.com/office/drawing/2014/main" id="{E1E02678-9C6D-F8C5-18CD-4173D901174C}"/>
              </a:ext>
            </a:extLst>
          </p:cNvPr>
          <p:cNvSpPr>
            <a:spLocks noGrp="1"/>
          </p:cNvSpPr>
          <p:nvPr>
            <p:ph type="ftr" sz="quarter" idx="11"/>
          </p:nvPr>
        </p:nvSpPr>
        <p:spPr/>
        <p:txBody>
          <a:bodyPr/>
          <a:lstStyle/>
          <a:p>
            <a:endParaRPr lang="en-IE"/>
          </a:p>
        </p:txBody>
      </p:sp>
      <p:sp>
        <p:nvSpPr>
          <p:cNvPr id="6" name="Slide Number Placeholder 5">
            <a:extLst>
              <a:ext uri="{FF2B5EF4-FFF2-40B4-BE49-F238E27FC236}">
                <a16:creationId xmlns:a16="http://schemas.microsoft.com/office/drawing/2014/main" id="{E0582596-E94E-6BC8-1E3C-B19795A7E242}"/>
              </a:ext>
            </a:extLst>
          </p:cNvPr>
          <p:cNvSpPr>
            <a:spLocks noGrp="1"/>
          </p:cNvSpPr>
          <p:nvPr>
            <p:ph type="sldNum" sz="quarter" idx="12"/>
          </p:nvPr>
        </p:nvSpPr>
        <p:spPr/>
        <p:txBody>
          <a:bodyPr/>
          <a:lstStyle/>
          <a:p>
            <a:fld id="{445FA4DA-5D4F-4BF0-882E-1D4BA24EED72}" type="slidenum">
              <a:rPr lang="en-IE" smtClean="0"/>
              <a:t>‹#›</a:t>
            </a:fld>
            <a:endParaRPr lang="en-IE"/>
          </a:p>
        </p:txBody>
      </p:sp>
    </p:spTree>
    <p:extLst>
      <p:ext uri="{BB962C8B-B14F-4D97-AF65-F5344CB8AC3E}">
        <p14:creationId xmlns:p14="http://schemas.microsoft.com/office/powerpoint/2010/main" val="15458073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280EF-E30B-2D95-892A-ECFA11EE5165}"/>
              </a:ext>
            </a:extLst>
          </p:cNvPr>
          <p:cNvSpPr>
            <a:spLocks noGrp="1"/>
          </p:cNvSpPr>
          <p:nvPr>
            <p:ph type="title"/>
          </p:nvPr>
        </p:nvSpPr>
        <p:spPr/>
        <p:txBody>
          <a:bodyPr/>
          <a:lstStyle/>
          <a:p>
            <a:r>
              <a:rPr lang="en-US"/>
              <a:t>Click to edit Master title style</a:t>
            </a:r>
            <a:endParaRPr lang="en-IE"/>
          </a:p>
        </p:txBody>
      </p:sp>
      <p:sp>
        <p:nvSpPr>
          <p:cNvPr id="3" name="Content Placeholder 2">
            <a:extLst>
              <a:ext uri="{FF2B5EF4-FFF2-40B4-BE49-F238E27FC236}">
                <a16:creationId xmlns:a16="http://schemas.microsoft.com/office/drawing/2014/main" id="{4B554DC0-387A-911F-CA4C-0CC289DB76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Content Placeholder 3">
            <a:extLst>
              <a:ext uri="{FF2B5EF4-FFF2-40B4-BE49-F238E27FC236}">
                <a16:creationId xmlns:a16="http://schemas.microsoft.com/office/drawing/2014/main" id="{01957650-FC4C-32B6-8E34-5B51469807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Date Placeholder 4">
            <a:extLst>
              <a:ext uri="{FF2B5EF4-FFF2-40B4-BE49-F238E27FC236}">
                <a16:creationId xmlns:a16="http://schemas.microsoft.com/office/drawing/2014/main" id="{BE8B97E8-FD97-FD0D-4407-257210BA3854}"/>
              </a:ext>
            </a:extLst>
          </p:cNvPr>
          <p:cNvSpPr>
            <a:spLocks noGrp="1"/>
          </p:cNvSpPr>
          <p:nvPr>
            <p:ph type="dt" sz="half" idx="10"/>
          </p:nvPr>
        </p:nvSpPr>
        <p:spPr/>
        <p:txBody>
          <a:bodyPr/>
          <a:lstStyle/>
          <a:p>
            <a:fld id="{FDB15A92-ECA8-411B-9849-FC81B91ACDFA}" type="datetimeFigureOut">
              <a:rPr lang="en-IE" smtClean="0"/>
              <a:t>26/02/2023</a:t>
            </a:fld>
            <a:endParaRPr lang="en-IE"/>
          </a:p>
        </p:txBody>
      </p:sp>
      <p:sp>
        <p:nvSpPr>
          <p:cNvPr id="6" name="Footer Placeholder 5">
            <a:extLst>
              <a:ext uri="{FF2B5EF4-FFF2-40B4-BE49-F238E27FC236}">
                <a16:creationId xmlns:a16="http://schemas.microsoft.com/office/drawing/2014/main" id="{411EFF61-C915-059F-8E0C-C19210EC3035}"/>
              </a:ext>
            </a:extLst>
          </p:cNvPr>
          <p:cNvSpPr>
            <a:spLocks noGrp="1"/>
          </p:cNvSpPr>
          <p:nvPr>
            <p:ph type="ftr" sz="quarter" idx="11"/>
          </p:nvPr>
        </p:nvSpPr>
        <p:spPr/>
        <p:txBody>
          <a:bodyPr/>
          <a:lstStyle/>
          <a:p>
            <a:endParaRPr lang="en-IE"/>
          </a:p>
        </p:txBody>
      </p:sp>
      <p:sp>
        <p:nvSpPr>
          <p:cNvPr id="7" name="Slide Number Placeholder 6">
            <a:extLst>
              <a:ext uri="{FF2B5EF4-FFF2-40B4-BE49-F238E27FC236}">
                <a16:creationId xmlns:a16="http://schemas.microsoft.com/office/drawing/2014/main" id="{CDF16CFB-C124-389F-DF16-8E63E7879581}"/>
              </a:ext>
            </a:extLst>
          </p:cNvPr>
          <p:cNvSpPr>
            <a:spLocks noGrp="1"/>
          </p:cNvSpPr>
          <p:nvPr>
            <p:ph type="sldNum" sz="quarter" idx="12"/>
          </p:nvPr>
        </p:nvSpPr>
        <p:spPr/>
        <p:txBody>
          <a:bodyPr/>
          <a:lstStyle/>
          <a:p>
            <a:fld id="{445FA4DA-5D4F-4BF0-882E-1D4BA24EED72}" type="slidenum">
              <a:rPr lang="en-IE" smtClean="0"/>
              <a:t>‹#›</a:t>
            </a:fld>
            <a:endParaRPr lang="en-IE"/>
          </a:p>
        </p:txBody>
      </p:sp>
    </p:spTree>
    <p:extLst>
      <p:ext uri="{BB962C8B-B14F-4D97-AF65-F5344CB8AC3E}">
        <p14:creationId xmlns:p14="http://schemas.microsoft.com/office/powerpoint/2010/main" val="3968035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AAA6F-54F1-CD76-58C1-553D78E5AC7C}"/>
              </a:ext>
            </a:extLst>
          </p:cNvPr>
          <p:cNvSpPr>
            <a:spLocks noGrp="1"/>
          </p:cNvSpPr>
          <p:nvPr>
            <p:ph type="title"/>
          </p:nvPr>
        </p:nvSpPr>
        <p:spPr>
          <a:xfrm>
            <a:off x="839788" y="365125"/>
            <a:ext cx="10515600" cy="1325563"/>
          </a:xfrm>
        </p:spPr>
        <p:txBody>
          <a:bodyPr/>
          <a:lstStyle/>
          <a:p>
            <a:r>
              <a:rPr lang="en-US"/>
              <a:t>Click to edit Master title style</a:t>
            </a:r>
            <a:endParaRPr lang="en-IE"/>
          </a:p>
        </p:txBody>
      </p:sp>
      <p:sp>
        <p:nvSpPr>
          <p:cNvPr id="3" name="Text Placeholder 2">
            <a:extLst>
              <a:ext uri="{FF2B5EF4-FFF2-40B4-BE49-F238E27FC236}">
                <a16:creationId xmlns:a16="http://schemas.microsoft.com/office/drawing/2014/main" id="{4FCC2708-0392-5832-B0A9-57A5E79A55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CBF94C-DE34-5594-608E-B3C7A80A93F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5" name="Text Placeholder 4">
            <a:extLst>
              <a:ext uri="{FF2B5EF4-FFF2-40B4-BE49-F238E27FC236}">
                <a16:creationId xmlns:a16="http://schemas.microsoft.com/office/drawing/2014/main" id="{266F250B-129B-DCED-0724-C7A054D556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8C76BE-4CB5-8EA6-5C07-1B7416A8322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7" name="Date Placeholder 6">
            <a:extLst>
              <a:ext uri="{FF2B5EF4-FFF2-40B4-BE49-F238E27FC236}">
                <a16:creationId xmlns:a16="http://schemas.microsoft.com/office/drawing/2014/main" id="{3252FF0A-DBA0-3891-9AF1-D124C82115DF}"/>
              </a:ext>
            </a:extLst>
          </p:cNvPr>
          <p:cNvSpPr>
            <a:spLocks noGrp="1"/>
          </p:cNvSpPr>
          <p:nvPr>
            <p:ph type="dt" sz="half" idx="10"/>
          </p:nvPr>
        </p:nvSpPr>
        <p:spPr/>
        <p:txBody>
          <a:bodyPr/>
          <a:lstStyle/>
          <a:p>
            <a:fld id="{FDB15A92-ECA8-411B-9849-FC81B91ACDFA}" type="datetimeFigureOut">
              <a:rPr lang="en-IE" smtClean="0"/>
              <a:t>26/02/2023</a:t>
            </a:fld>
            <a:endParaRPr lang="en-IE"/>
          </a:p>
        </p:txBody>
      </p:sp>
      <p:sp>
        <p:nvSpPr>
          <p:cNvPr id="8" name="Footer Placeholder 7">
            <a:extLst>
              <a:ext uri="{FF2B5EF4-FFF2-40B4-BE49-F238E27FC236}">
                <a16:creationId xmlns:a16="http://schemas.microsoft.com/office/drawing/2014/main" id="{B2739551-F133-03DF-7F33-893D68C2E04E}"/>
              </a:ext>
            </a:extLst>
          </p:cNvPr>
          <p:cNvSpPr>
            <a:spLocks noGrp="1"/>
          </p:cNvSpPr>
          <p:nvPr>
            <p:ph type="ftr" sz="quarter" idx="11"/>
          </p:nvPr>
        </p:nvSpPr>
        <p:spPr/>
        <p:txBody>
          <a:bodyPr/>
          <a:lstStyle/>
          <a:p>
            <a:endParaRPr lang="en-IE"/>
          </a:p>
        </p:txBody>
      </p:sp>
      <p:sp>
        <p:nvSpPr>
          <p:cNvPr id="9" name="Slide Number Placeholder 8">
            <a:extLst>
              <a:ext uri="{FF2B5EF4-FFF2-40B4-BE49-F238E27FC236}">
                <a16:creationId xmlns:a16="http://schemas.microsoft.com/office/drawing/2014/main" id="{2A92BBDC-CE18-8A29-B32C-61D1AA5D9C0B}"/>
              </a:ext>
            </a:extLst>
          </p:cNvPr>
          <p:cNvSpPr>
            <a:spLocks noGrp="1"/>
          </p:cNvSpPr>
          <p:nvPr>
            <p:ph type="sldNum" sz="quarter" idx="12"/>
          </p:nvPr>
        </p:nvSpPr>
        <p:spPr/>
        <p:txBody>
          <a:bodyPr/>
          <a:lstStyle/>
          <a:p>
            <a:fld id="{445FA4DA-5D4F-4BF0-882E-1D4BA24EED72}" type="slidenum">
              <a:rPr lang="en-IE" smtClean="0"/>
              <a:t>‹#›</a:t>
            </a:fld>
            <a:endParaRPr lang="en-IE"/>
          </a:p>
        </p:txBody>
      </p:sp>
    </p:spTree>
    <p:extLst>
      <p:ext uri="{BB962C8B-B14F-4D97-AF65-F5344CB8AC3E}">
        <p14:creationId xmlns:p14="http://schemas.microsoft.com/office/powerpoint/2010/main" val="3445174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A8B84-4B55-2044-F2B5-C4B8B7D80BB9}"/>
              </a:ext>
            </a:extLst>
          </p:cNvPr>
          <p:cNvSpPr>
            <a:spLocks noGrp="1"/>
          </p:cNvSpPr>
          <p:nvPr>
            <p:ph type="title"/>
          </p:nvPr>
        </p:nvSpPr>
        <p:spPr/>
        <p:txBody>
          <a:bodyPr/>
          <a:lstStyle/>
          <a:p>
            <a:r>
              <a:rPr lang="en-US"/>
              <a:t>Click to edit Master title style</a:t>
            </a:r>
            <a:endParaRPr lang="en-IE"/>
          </a:p>
        </p:txBody>
      </p:sp>
      <p:sp>
        <p:nvSpPr>
          <p:cNvPr id="3" name="Date Placeholder 2">
            <a:extLst>
              <a:ext uri="{FF2B5EF4-FFF2-40B4-BE49-F238E27FC236}">
                <a16:creationId xmlns:a16="http://schemas.microsoft.com/office/drawing/2014/main" id="{FADD4988-725B-524B-FB5D-2A9AD49A1DE2}"/>
              </a:ext>
            </a:extLst>
          </p:cNvPr>
          <p:cNvSpPr>
            <a:spLocks noGrp="1"/>
          </p:cNvSpPr>
          <p:nvPr>
            <p:ph type="dt" sz="half" idx="10"/>
          </p:nvPr>
        </p:nvSpPr>
        <p:spPr/>
        <p:txBody>
          <a:bodyPr/>
          <a:lstStyle/>
          <a:p>
            <a:fld id="{FDB15A92-ECA8-411B-9849-FC81B91ACDFA}" type="datetimeFigureOut">
              <a:rPr lang="en-IE" smtClean="0"/>
              <a:t>26/02/2023</a:t>
            </a:fld>
            <a:endParaRPr lang="en-IE"/>
          </a:p>
        </p:txBody>
      </p:sp>
      <p:sp>
        <p:nvSpPr>
          <p:cNvPr id="4" name="Footer Placeholder 3">
            <a:extLst>
              <a:ext uri="{FF2B5EF4-FFF2-40B4-BE49-F238E27FC236}">
                <a16:creationId xmlns:a16="http://schemas.microsoft.com/office/drawing/2014/main" id="{0AB68C3A-5724-28BB-172F-BE1BEC5CF869}"/>
              </a:ext>
            </a:extLst>
          </p:cNvPr>
          <p:cNvSpPr>
            <a:spLocks noGrp="1"/>
          </p:cNvSpPr>
          <p:nvPr>
            <p:ph type="ftr" sz="quarter" idx="11"/>
          </p:nvPr>
        </p:nvSpPr>
        <p:spPr/>
        <p:txBody>
          <a:bodyPr/>
          <a:lstStyle/>
          <a:p>
            <a:endParaRPr lang="en-IE"/>
          </a:p>
        </p:txBody>
      </p:sp>
      <p:sp>
        <p:nvSpPr>
          <p:cNvPr id="5" name="Slide Number Placeholder 4">
            <a:extLst>
              <a:ext uri="{FF2B5EF4-FFF2-40B4-BE49-F238E27FC236}">
                <a16:creationId xmlns:a16="http://schemas.microsoft.com/office/drawing/2014/main" id="{70F2026F-41C4-994A-C491-B92253C11E48}"/>
              </a:ext>
            </a:extLst>
          </p:cNvPr>
          <p:cNvSpPr>
            <a:spLocks noGrp="1"/>
          </p:cNvSpPr>
          <p:nvPr>
            <p:ph type="sldNum" sz="quarter" idx="12"/>
          </p:nvPr>
        </p:nvSpPr>
        <p:spPr/>
        <p:txBody>
          <a:bodyPr/>
          <a:lstStyle/>
          <a:p>
            <a:fld id="{445FA4DA-5D4F-4BF0-882E-1D4BA24EED72}" type="slidenum">
              <a:rPr lang="en-IE" smtClean="0"/>
              <a:t>‹#›</a:t>
            </a:fld>
            <a:endParaRPr lang="en-IE"/>
          </a:p>
        </p:txBody>
      </p:sp>
    </p:spTree>
    <p:extLst>
      <p:ext uri="{BB962C8B-B14F-4D97-AF65-F5344CB8AC3E}">
        <p14:creationId xmlns:p14="http://schemas.microsoft.com/office/powerpoint/2010/main" val="28630621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A936BF-E681-5252-EB43-690DA1145CFD}"/>
              </a:ext>
            </a:extLst>
          </p:cNvPr>
          <p:cNvSpPr>
            <a:spLocks noGrp="1"/>
          </p:cNvSpPr>
          <p:nvPr>
            <p:ph type="dt" sz="half" idx="10"/>
          </p:nvPr>
        </p:nvSpPr>
        <p:spPr/>
        <p:txBody>
          <a:bodyPr/>
          <a:lstStyle/>
          <a:p>
            <a:fld id="{FDB15A92-ECA8-411B-9849-FC81B91ACDFA}" type="datetimeFigureOut">
              <a:rPr lang="en-IE" smtClean="0"/>
              <a:t>26/02/2023</a:t>
            </a:fld>
            <a:endParaRPr lang="en-IE"/>
          </a:p>
        </p:txBody>
      </p:sp>
      <p:sp>
        <p:nvSpPr>
          <p:cNvPr id="3" name="Footer Placeholder 2">
            <a:extLst>
              <a:ext uri="{FF2B5EF4-FFF2-40B4-BE49-F238E27FC236}">
                <a16:creationId xmlns:a16="http://schemas.microsoft.com/office/drawing/2014/main" id="{456E5447-4136-F201-70B9-FFAA86079585}"/>
              </a:ext>
            </a:extLst>
          </p:cNvPr>
          <p:cNvSpPr>
            <a:spLocks noGrp="1"/>
          </p:cNvSpPr>
          <p:nvPr>
            <p:ph type="ftr" sz="quarter" idx="11"/>
          </p:nvPr>
        </p:nvSpPr>
        <p:spPr/>
        <p:txBody>
          <a:bodyPr/>
          <a:lstStyle/>
          <a:p>
            <a:endParaRPr lang="en-IE"/>
          </a:p>
        </p:txBody>
      </p:sp>
      <p:sp>
        <p:nvSpPr>
          <p:cNvPr id="4" name="Slide Number Placeholder 3">
            <a:extLst>
              <a:ext uri="{FF2B5EF4-FFF2-40B4-BE49-F238E27FC236}">
                <a16:creationId xmlns:a16="http://schemas.microsoft.com/office/drawing/2014/main" id="{270F3E8F-987B-D6C4-DD53-8E9AF97681E2}"/>
              </a:ext>
            </a:extLst>
          </p:cNvPr>
          <p:cNvSpPr>
            <a:spLocks noGrp="1"/>
          </p:cNvSpPr>
          <p:nvPr>
            <p:ph type="sldNum" sz="quarter" idx="12"/>
          </p:nvPr>
        </p:nvSpPr>
        <p:spPr/>
        <p:txBody>
          <a:bodyPr/>
          <a:lstStyle/>
          <a:p>
            <a:fld id="{445FA4DA-5D4F-4BF0-882E-1D4BA24EED72}" type="slidenum">
              <a:rPr lang="en-IE" smtClean="0"/>
              <a:t>‹#›</a:t>
            </a:fld>
            <a:endParaRPr lang="en-IE"/>
          </a:p>
        </p:txBody>
      </p:sp>
    </p:spTree>
    <p:extLst>
      <p:ext uri="{BB962C8B-B14F-4D97-AF65-F5344CB8AC3E}">
        <p14:creationId xmlns:p14="http://schemas.microsoft.com/office/powerpoint/2010/main" val="293506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35FD6-6A87-E1F5-BD1A-D696B089D1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Content Placeholder 2">
            <a:extLst>
              <a:ext uri="{FF2B5EF4-FFF2-40B4-BE49-F238E27FC236}">
                <a16:creationId xmlns:a16="http://schemas.microsoft.com/office/drawing/2014/main" id="{703C6BD2-A9A5-3C1A-D423-066B278DCA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Text Placeholder 3">
            <a:extLst>
              <a:ext uri="{FF2B5EF4-FFF2-40B4-BE49-F238E27FC236}">
                <a16:creationId xmlns:a16="http://schemas.microsoft.com/office/drawing/2014/main" id="{9D980254-A13A-F768-AB8C-FB350B0BBD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AB290C-9EE1-3BF7-92A4-3AEE1661B647}"/>
              </a:ext>
            </a:extLst>
          </p:cNvPr>
          <p:cNvSpPr>
            <a:spLocks noGrp="1"/>
          </p:cNvSpPr>
          <p:nvPr>
            <p:ph type="dt" sz="half" idx="10"/>
          </p:nvPr>
        </p:nvSpPr>
        <p:spPr/>
        <p:txBody>
          <a:bodyPr/>
          <a:lstStyle/>
          <a:p>
            <a:fld id="{FDB15A92-ECA8-411B-9849-FC81B91ACDFA}" type="datetimeFigureOut">
              <a:rPr lang="en-IE" smtClean="0"/>
              <a:t>26/02/2023</a:t>
            </a:fld>
            <a:endParaRPr lang="en-IE"/>
          </a:p>
        </p:txBody>
      </p:sp>
      <p:sp>
        <p:nvSpPr>
          <p:cNvPr id="6" name="Footer Placeholder 5">
            <a:extLst>
              <a:ext uri="{FF2B5EF4-FFF2-40B4-BE49-F238E27FC236}">
                <a16:creationId xmlns:a16="http://schemas.microsoft.com/office/drawing/2014/main" id="{701DABCA-E954-EB70-19F2-1D281142E4A1}"/>
              </a:ext>
            </a:extLst>
          </p:cNvPr>
          <p:cNvSpPr>
            <a:spLocks noGrp="1"/>
          </p:cNvSpPr>
          <p:nvPr>
            <p:ph type="ftr" sz="quarter" idx="11"/>
          </p:nvPr>
        </p:nvSpPr>
        <p:spPr/>
        <p:txBody>
          <a:bodyPr/>
          <a:lstStyle/>
          <a:p>
            <a:endParaRPr lang="en-IE"/>
          </a:p>
        </p:txBody>
      </p:sp>
      <p:sp>
        <p:nvSpPr>
          <p:cNvPr id="7" name="Slide Number Placeholder 6">
            <a:extLst>
              <a:ext uri="{FF2B5EF4-FFF2-40B4-BE49-F238E27FC236}">
                <a16:creationId xmlns:a16="http://schemas.microsoft.com/office/drawing/2014/main" id="{AE705B1C-2ACC-1A6C-4AD3-601798586D98}"/>
              </a:ext>
            </a:extLst>
          </p:cNvPr>
          <p:cNvSpPr>
            <a:spLocks noGrp="1"/>
          </p:cNvSpPr>
          <p:nvPr>
            <p:ph type="sldNum" sz="quarter" idx="12"/>
          </p:nvPr>
        </p:nvSpPr>
        <p:spPr/>
        <p:txBody>
          <a:bodyPr/>
          <a:lstStyle/>
          <a:p>
            <a:fld id="{445FA4DA-5D4F-4BF0-882E-1D4BA24EED72}" type="slidenum">
              <a:rPr lang="en-IE" smtClean="0"/>
              <a:t>‹#›</a:t>
            </a:fld>
            <a:endParaRPr lang="en-IE"/>
          </a:p>
        </p:txBody>
      </p:sp>
    </p:spTree>
    <p:extLst>
      <p:ext uri="{BB962C8B-B14F-4D97-AF65-F5344CB8AC3E}">
        <p14:creationId xmlns:p14="http://schemas.microsoft.com/office/powerpoint/2010/main" val="893176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457F2-827F-3B14-B863-348CEADE88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E"/>
          </a:p>
        </p:txBody>
      </p:sp>
      <p:sp>
        <p:nvSpPr>
          <p:cNvPr id="3" name="Picture Placeholder 2">
            <a:extLst>
              <a:ext uri="{FF2B5EF4-FFF2-40B4-BE49-F238E27FC236}">
                <a16:creationId xmlns:a16="http://schemas.microsoft.com/office/drawing/2014/main" id="{C7F2CED1-09AB-C5CC-8EBD-41077D859F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E"/>
          </a:p>
        </p:txBody>
      </p:sp>
      <p:sp>
        <p:nvSpPr>
          <p:cNvPr id="4" name="Text Placeholder 3">
            <a:extLst>
              <a:ext uri="{FF2B5EF4-FFF2-40B4-BE49-F238E27FC236}">
                <a16:creationId xmlns:a16="http://schemas.microsoft.com/office/drawing/2014/main" id="{3E2906F9-8A76-EC2C-9A19-F770011D67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C7817F-F9E5-113C-DD28-F59C7C44E8E7}"/>
              </a:ext>
            </a:extLst>
          </p:cNvPr>
          <p:cNvSpPr>
            <a:spLocks noGrp="1"/>
          </p:cNvSpPr>
          <p:nvPr>
            <p:ph type="dt" sz="half" idx="10"/>
          </p:nvPr>
        </p:nvSpPr>
        <p:spPr/>
        <p:txBody>
          <a:bodyPr/>
          <a:lstStyle/>
          <a:p>
            <a:fld id="{FDB15A92-ECA8-411B-9849-FC81B91ACDFA}" type="datetimeFigureOut">
              <a:rPr lang="en-IE" smtClean="0"/>
              <a:t>26/02/2023</a:t>
            </a:fld>
            <a:endParaRPr lang="en-IE"/>
          </a:p>
        </p:txBody>
      </p:sp>
      <p:sp>
        <p:nvSpPr>
          <p:cNvPr id="6" name="Footer Placeholder 5">
            <a:extLst>
              <a:ext uri="{FF2B5EF4-FFF2-40B4-BE49-F238E27FC236}">
                <a16:creationId xmlns:a16="http://schemas.microsoft.com/office/drawing/2014/main" id="{9E9B24BE-6B68-295E-86D7-982FF210D5C2}"/>
              </a:ext>
            </a:extLst>
          </p:cNvPr>
          <p:cNvSpPr>
            <a:spLocks noGrp="1"/>
          </p:cNvSpPr>
          <p:nvPr>
            <p:ph type="ftr" sz="quarter" idx="11"/>
          </p:nvPr>
        </p:nvSpPr>
        <p:spPr/>
        <p:txBody>
          <a:bodyPr/>
          <a:lstStyle/>
          <a:p>
            <a:endParaRPr lang="en-IE"/>
          </a:p>
        </p:txBody>
      </p:sp>
      <p:sp>
        <p:nvSpPr>
          <p:cNvPr id="7" name="Slide Number Placeholder 6">
            <a:extLst>
              <a:ext uri="{FF2B5EF4-FFF2-40B4-BE49-F238E27FC236}">
                <a16:creationId xmlns:a16="http://schemas.microsoft.com/office/drawing/2014/main" id="{3C233D61-10B6-5073-3243-51BC0EFC7230}"/>
              </a:ext>
            </a:extLst>
          </p:cNvPr>
          <p:cNvSpPr>
            <a:spLocks noGrp="1"/>
          </p:cNvSpPr>
          <p:nvPr>
            <p:ph type="sldNum" sz="quarter" idx="12"/>
          </p:nvPr>
        </p:nvSpPr>
        <p:spPr/>
        <p:txBody>
          <a:bodyPr/>
          <a:lstStyle/>
          <a:p>
            <a:fld id="{445FA4DA-5D4F-4BF0-882E-1D4BA24EED72}" type="slidenum">
              <a:rPr lang="en-IE" smtClean="0"/>
              <a:t>‹#›</a:t>
            </a:fld>
            <a:endParaRPr lang="en-IE"/>
          </a:p>
        </p:txBody>
      </p:sp>
    </p:spTree>
    <p:extLst>
      <p:ext uri="{BB962C8B-B14F-4D97-AF65-F5344CB8AC3E}">
        <p14:creationId xmlns:p14="http://schemas.microsoft.com/office/powerpoint/2010/main" val="3443466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FE917D-1A51-D6F1-4AF3-D57476566A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E"/>
          </a:p>
        </p:txBody>
      </p:sp>
      <p:sp>
        <p:nvSpPr>
          <p:cNvPr id="3" name="Text Placeholder 2">
            <a:extLst>
              <a:ext uri="{FF2B5EF4-FFF2-40B4-BE49-F238E27FC236}">
                <a16:creationId xmlns:a16="http://schemas.microsoft.com/office/drawing/2014/main" id="{0B493A8F-DE52-908A-B686-B5FCEB2A731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4" name="Date Placeholder 3">
            <a:extLst>
              <a:ext uri="{FF2B5EF4-FFF2-40B4-BE49-F238E27FC236}">
                <a16:creationId xmlns:a16="http://schemas.microsoft.com/office/drawing/2014/main" id="{C531101E-473B-38D3-A05A-E3551E9BE9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B15A92-ECA8-411B-9849-FC81B91ACDFA}" type="datetimeFigureOut">
              <a:rPr lang="en-IE" smtClean="0"/>
              <a:t>26/02/2023</a:t>
            </a:fld>
            <a:endParaRPr lang="en-IE"/>
          </a:p>
        </p:txBody>
      </p:sp>
      <p:sp>
        <p:nvSpPr>
          <p:cNvPr id="5" name="Footer Placeholder 4">
            <a:extLst>
              <a:ext uri="{FF2B5EF4-FFF2-40B4-BE49-F238E27FC236}">
                <a16:creationId xmlns:a16="http://schemas.microsoft.com/office/drawing/2014/main" id="{B41449DD-61B4-17EE-8190-F994BB5684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E"/>
          </a:p>
        </p:txBody>
      </p:sp>
      <p:sp>
        <p:nvSpPr>
          <p:cNvPr id="6" name="Slide Number Placeholder 5">
            <a:extLst>
              <a:ext uri="{FF2B5EF4-FFF2-40B4-BE49-F238E27FC236}">
                <a16:creationId xmlns:a16="http://schemas.microsoft.com/office/drawing/2014/main" id="{FFC70842-F586-F1A5-0F8D-D3C8A81926D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5FA4DA-5D4F-4BF0-882E-1D4BA24EED72}" type="slidenum">
              <a:rPr lang="en-IE" smtClean="0"/>
              <a:t>‹#›</a:t>
            </a:fld>
            <a:endParaRPr lang="en-IE"/>
          </a:p>
        </p:txBody>
      </p:sp>
    </p:spTree>
    <p:extLst>
      <p:ext uri="{BB962C8B-B14F-4D97-AF65-F5344CB8AC3E}">
        <p14:creationId xmlns:p14="http://schemas.microsoft.com/office/powerpoint/2010/main" val="32737318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www.blf.org.uk/taskforce/data-tracker/air-quality/pm25" TargetMode="External"/><Relationship Id="rId4" Type="http://schemas.openxmlformats.org/officeDocument/2006/relationships/hyperlink" Target="https://www.who.int/news-room/fact-sheets/detail/ambient-(outdoor)-air-quality-and-health"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12.xml"/><Relationship Id="rId7" Type="http://schemas.openxmlformats.org/officeDocument/2006/relationships/image" Target="../media/image9.jpe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notesSlide" Target="../notesSlides/notesSlide4.xml"/><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5.jp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Graphic 6" descr="City">
            <a:extLst>
              <a:ext uri="{FF2B5EF4-FFF2-40B4-BE49-F238E27FC236}">
                <a16:creationId xmlns:a16="http://schemas.microsoft.com/office/drawing/2014/main" id="{6FA36309-6FCF-EE76-99AB-81D149B2D234}"/>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38537" y="553503"/>
            <a:ext cx="5850384" cy="5850384"/>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26" name="Arc 25">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0CCFE4F-D651-B123-5D4B-19DB9B3EB28A}"/>
              </a:ext>
            </a:extLst>
          </p:cNvPr>
          <p:cNvSpPr>
            <a:spLocks noGrp="1"/>
          </p:cNvSpPr>
          <p:nvPr>
            <p:ph type="ctrTitle"/>
          </p:nvPr>
        </p:nvSpPr>
        <p:spPr>
          <a:xfrm>
            <a:off x="6228891" y="1116739"/>
            <a:ext cx="5130798" cy="2750419"/>
          </a:xfrm>
        </p:spPr>
        <p:txBody>
          <a:bodyPr vert="horz" lIns="91440" tIns="45720" rIns="91440" bIns="45720" rtlCol="0" anchor="b">
            <a:normAutofit/>
          </a:bodyPr>
          <a:lstStyle/>
          <a:p>
            <a:r>
              <a:rPr lang="en-US" sz="4700" kern="1200" dirty="0">
                <a:solidFill>
                  <a:schemeClr val="tx1"/>
                </a:solidFill>
                <a:latin typeface="+mj-lt"/>
                <a:ea typeface="+mj-ea"/>
                <a:cs typeface="+mj-cs"/>
              </a:rPr>
              <a:t>Data-Driven Approach to Air Quality Predictions in Major Cities</a:t>
            </a:r>
          </a:p>
        </p:txBody>
      </p:sp>
      <p:sp>
        <p:nvSpPr>
          <p:cNvPr id="28" name="Oval 27">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1D78352B-8F73-3A87-CF7F-87E434A87575}"/>
              </a:ext>
            </a:extLst>
          </p:cNvPr>
          <p:cNvSpPr>
            <a:spLocks noGrp="1"/>
          </p:cNvSpPr>
          <p:nvPr>
            <p:ph type="subTitle" idx="1"/>
          </p:nvPr>
        </p:nvSpPr>
        <p:spPr>
          <a:xfrm>
            <a:off x="6228891" y="3959233"/>
            <a:ext cx="5130798" cy="2307022"/>
          </a:xfrm>
        </p:spPr>
        <p:txBody>
          <a:bodyPr vert="horz" lIns="91440" tIns="45720" rIns="91440" bIns="45720" rtlCol="0">
            <a:normAutofit/>
          </a:bodyPr>
          <a:lstStyle/>
          <a:p>
            <a:r>
              <a:rPr lang="en-US" kern="1200">
                <a:solidFill>
                  <a:schemeClr val="tx1"/>
                </a:solidFill>
                <a:latin typeface="+mn-lt"/>
                <a:ea typeface="+mn-ea"/>
                <a:cs typeface="+mn-cs"/>
              </a:rPr>
              <a:t>Team Insight</a:t>
            </a:r>
          </a:p>
        </p:txBody>
      </p:sp>
      <p:sp>
        <p:nvSpPr>
          <p:cNvPr id="19" name="TextBox 18">
            <a:extLst>
              <a:ext uri="{FF2B5EF4-FFF2-40B4-BE49-F238E27FC236}">
                <a16:creationId xmlns:a16="http://schemas.microsoft.com/office/drawing/2014/main" id="{5AFECC2C-10DD-BEAA-9000-D8A42BA8B5CB}"/>
              </a:ext>
            </a:extLst>
          </p:cNvPr>
          <p:cNvSpPr txBox="1"/>
          <p:nvPr/>
        </p:nvSpPr>
        <p:spPr>
          <a:xfrm>
            <a:off x="6702384" y="4554307"/>
            <a:ext cx="4622510" cy="923330"/>
          </a:xfrm>
          <a:prstGeom prst="rect">
            <a:avLst/>
          </a:prstGeom>
          <a:noFill/>
        </p:spPr>
        <p:txBody>
          <a:bodyPr wrap="square" rtlCol="0">
            <a:spAutoFit/>
          </a:bodyPr>
          <a:lstStyle/>
          <a:p>
            <a:pPr algn="ctr">
              <a:spcAft>
                <a:spcPts val="600"/>
              </a:spcAft>
            </a:pPr>
            <a:r>
              <a:rPr lang="en-IE" i="1" dirty="0"/>
              <a:t>Bhaskar </a:t>
            </a:r>
            <a:r>
              <a:rPr lang="en-IE" i="1" dirty="0" err="1"/>
              <a:t>Dhariyal</a:t>
            </a:r>
            <a:r>
              <a:rPr lang="en-IE" i="1" dirty="0"/>
              <a:t>, Ashish Singh, Uche </a:t>
            </a:r>
            <a:r>
              <a:rPr lang="en-IE" i="1" dirty="0" err="1"/>
              <a:t>Mbake</a:t>
            </a:r>
            <a:r>
              <a:rPr lang="en-IE" i="1" dirty="0"/>
              <a:t>, Thach Le Nguyen, </a:t>
            </a:r>
            <a:r>
              <a:rPr lang="en-IE" i="1" dirty="0" err="1"/>
              <a:t>Qinqin</a:t>
            </a:r>
            <a:r>
              <a:rPr lang="en-IE" i="1" dirty="0"/>
              <a:t> Wang, </a:t>
            </a:r>
            <a:r>
              <a:rPr lang="en-IE" b="1" i="1" dirty="0"/>
              <a:t>Bahavathy Kathirgamanathan</a:t>
            </a:r>
          </a:p>
        </p:txBody>
      </p:sp>
    </p:spTree>
    <p:extLst>
      <p:ext uri="{BB962C8B-B14F-4D97-AF65-F5344CB8AC3E}">
        <p14:creationId xmlns:p14="http://schemas.microsoft.com/office/powerpoint/2010/main" val="3774425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Earth choking pollution Royalty Free Vector Image">
            <a:extLst>
              <a:ext uri="{FF2B5EF4-FFF2-40B4-BE49-F238E27FC236}">
                <a16:creationId xmlns:a16="http://schemas.microsoft.com/office/drawing/2014/main" id="{667CE60B-D032-C4A9-7D8E-9F12862B929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9615"/>
          <a:stretch/>
        </p:blipFill>
        <p:spPr bwMode="auto">
          <a:xfrm>
            <a:off x="3948178" y="955157"/>
            <a:ext cx="3992664" cy="389745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BF7FCA6-8E88-22CD-45AD-D295099C06FF}"/>
              </a:ext>
            </a:extLst>
          </p:cNvPr>
          <p:cNvSpPr txBox="1"/>
          <p:nvPr/>
        </p:nvSpPr>
        <p:spPr>
          <a:xfrm>
            <a:off x="7346532" y="927885"/>
            <a:ext cx="4731965" cy="1292662"/>
          </a:xfrm>
          <a:prstGeom prst="rect">
            <a:avLst/>
          </a:prstGeom>
          <a:noFill/>
        </p:spPr>
        <p:txBody>
          <a:bodyPr wrap="square" rtlCol="0">
            <a:spAutoFit/>
          </a:bodyPr>
          <a:lstStyle/>
          <a:p>
            <a:r>
              <a:rPr lang="en-US" sz="2000" b="1" i="0" dirty="0">
                <a:effectLst/>
              </a:rPr>
              <a:t>…In 2019, 99% of the world’s population was living in places where the WHO air quality guidelines levels were not met… [1]</a:t>
            </a:r>
          </a:p>
          <a:p>
            <a:endParaRPr lang="en-IE" dirty="0"/>
          </a:p>
        </p:txBody>
      </p:sp>
      <p:sp>
        <p:nvSpPr>
          <p:cNvPr id="5" name="TextBox 4">
            <a:extLst>
              <a:ext uri="{FF2B5EF4-FFF2-40B4-BE49-F238E27FC236}">
                <a16:creationId xmlns:a16="http://schemas.microsoft.com/office/drawing/2014/main" id="{C66A11BF-22A8-A9E6-F66F-7827E95A7800}"/>
              </a:ext>
            </a:extLst>
          </p:cNvPr>
          <p:cNvSpPr txBox="1"/>
          <p:nvPr/>
        </p:nvSpPr>
        <p:spPr>
          <a:xfrm>
            <a:off x="300930" y="6209233"/>
            <a:ext cx="7294497" cy="738664"/>
          </a:xfrm>
          <a:prstGeom prst="rect">
            <a:avLst/>
          </a:prstGeom>
          <a:noFill/>
        </p:spPr>
        <p:txBody>
          <a:bodyPr wrap="none" rtlCol="0">
            <a:spAutoFit/>
          </a:bodyPr>
          <a:lstStyle/>
          <a:p>
            <a:r>
              <a:rPr lang="en-IE" sz="1400" dirty="0"/>
              <a:t>[1] </a:t>
            </a:r>
            <a:r>
              <a:rPr lang="en-IE" sz="1400" dirty="0">
                <a:hlinkClick r:id="rId4"/>
              </a:rPr>
              <a:t>https://www.who.int/news-room/fact-sheets/detail/ambient-(outdoor)-air-quality-and-health</a:t>
            </a:r>
            <a:endParaRPr lang="en-IE" sz="1400" dirty="0"/>
          </a:p>
          <a:p>
            <a:r>
              <a:rPr lang="en-IE" sz="1400" dirty="0"/>
              <a:t>[2] </a:t>
            </a:r>
            <a:r>
              <a:rPr lang="en-IE" sz="1400" dirty="0">
                <a:hlinkClick r:id="rId5"/>
              </a:rPr>
              <a:t>https://www.blf.org.uk/taskforce/data-tracker/air-quality/pm25</a:t>
            </a:r>
            <a:endParaRPr lang="en-IE" sz="1400" dirty="0"/>
          </a:p>
          <a:p>
            <a:endParaRPr lang="en-IE" sz="1400" dirty="0"/>
          </a:p>
        </p:txBody>
      </p:sp>
      <p:sp>
        <p:nvSpPr>
          <p:cNvPr id="7" name="TextBox 6">
            <a:extLst>
              <a:ext uri="{FF2B5EF4-FFF2-40B4-BE49-F238E27FC236}">
                <a16:creationId xmlns:a16="http://schemas.microsoft.com/office/drawing/2014/main" id="{05653D1A-354D-766A-A2B9-D7AA67651D0A}"/>
              </a:ext>
            </a:extLst>
          </p:cNvPr>
          <p:cNvSpPr txBox="1"/>
          <p:nvPr/>
        </p:nvSpPr>
        <p:spPr>
          <a:xfrm>
            <a:off x="479771" y="734251"/>
            <a:ext cx="4599887" cy="984885"/>
          </a:xfrm>
          <a:prstGeom prst="rect">
            <a:avLst/>
          </a:prstGeom>
          <a:noFill/>
        </p:spPr>
        <p:txBody>
          <a:bodyPr wrap="square" rtlCol="0">
            <a:spAutoFit/>
          </a:bodyPr>
          <a:lstStyle/>
          <a:p>
            <a:pPr algn="ctr"/>
            <a:r>
              <a:rPr lang="en-US" sz="2000" b="1" i="0" dirty="0">
                <a:effectLst/>
              </a:rPr>
              <a:t>Air </a:t>
            </a:r>
            <a:r>
              <a:rPr lang="en-US" sz="2000" b="1" dirty="0"/>
              <a:t>pollution is </a:t>
            </a:r>
            <a:r>
              <a:rPr lang="en-US" sz="2000" b="1" i="0" dirty="0">
                <a:effectLst/>
              </a:rPr>
              <a:t>one of the greatest environmental risks to health… [1]</a:t>
            </a:r>
          </a:p>
          <a:p>
            <a:pPr algn="ctr"/>
            <a:endParaRPr lang="en-IE" dirty="0"/>
          </a:p>
        </p:txBody>
      </p:sp>
      <p:sp>
        <p:nvSpPr>
          <p:cNvPr id="10" name="TextBox 9">
            <a:extLst>
              <a:ext uri="{FF2B5EF4-FFF2-40B4-BE49-F238E27FC236}">
                <a16:creationId xmlns:a16="http://schemas.microsoft.com/office/drawing/2014/main" id="{6671741C-279C-A263-3551-03A774D8B345}"/>
              </a:ext>
            </a:extLst>
          </p:cNvPr>
          <p:cNvSpPr txBox="1"/>
          <p:nvPr/>
        </p:nvSpPr>
        <p:spPr>
          <a:xfrm>
            <a:off x="479771" y="4982719"/>
            <a:ext cx="11288159" cy="707886"/>
          </a:xfrm>
          <a:prstGeom prst="rect">
            <a:avLst/>
          </a:prstGeom>
          <a:noFill/>
        </p:spPr>
        <p:txBody>
          <a:bodyPr wrap="square" rtlCol="0">
            <a:spAutoFit/>
          </a:bodyPr>
          <a:lstStyle/>
          <a:p>
            <a:r>
              <a:rPr lang="en-US" sz="2000" b="1" dirty="0"/>
              <a:t>…</a:t>
            </a:r>
            <a:r>
              <a:rPr lang="en-US" sz="2000" b="1" i="0" dirty="0">
                <a:effectLst/>
              </a:rPr>
              <a:t>Two of the most dangerous pollutants are nitrogen dioxide (NO</a:t>
            </a:r>
            <a:r>
              <a:rPr lang="en-US" sz="2000" b="1" i="0" baseline="-25000" dirty="0">
                <a:effectLst/>
              </a:rPr>
              <a:t>2</a:t>
            </a:r>
            <a:r>
              <a:rPr lang="en-US" sz="2000" b="1" i="0" dirty="0">
                <a:effectLst/>
              </a:rPr>
              <a:t>) from vehicles and particulate matter (PM2.5) from vehicles, wood burning, industry and farming [2]</a:t>
            </a:r>
            <a:endParaRPr lang="en-IE" sz="2000" b="1" dirty="0"/>
          </a:p>
        </p:txBody>
      </p:sp>
      <p:grpSp>
        <p:nvGrpSpPr>
          <p:cNvPr id="17" name="Group 16">
            <a:extLst>
              <a:ext uri="{FF2B5EF4-FFF2-40B4-BE49-F238E27FC236}">
                <a16:creationId xmlns:a16="http://schemas.microsoft.com/office/drawing/2014/main" id="{0BA3325D-9AF4-8200-D40C-CA8213EFE9A7}"/>
              </a:ext>
            </a:extLst>
          </p:cNvPr>
          <p:cNvGrpSpPr/>
          <p:nvPr/>
        </p:nvGrpSpPr>
        <p:grpSpPr>
          <a:xfrm>
            <a:off x="2677851" y="1495298"/>
            <a:ext cx="2297840" cy="135170"/>
            <a:chOff x="2677851" y="1753712"/>
            <a:chExt cx="2297840" cy="135170"/>
          </a:xfrm>
          <a:solidFill>
            <a:schemeClr val="accent1">
              <a:lumMod val="40000"/>
              <a:lumOff val="60000"/>
            </a:schemeClr>
          </a:solidFill>
        </p:grpSpPr>
        <p:cxnSp>
          <p:nvCxnSpPr>
            <p:cNvPr id="12" name="Straight Connector 11">
              <a:extLst>
                <a:ext uri="{FF2B5EF4-FFF2-40B4-BE49-F238E27FC236}">
                  <a16:creationId xmlns:a16="http://schemas.microsoft.com/office/drawing/2014/main" id="{56C21AF4-CBA0-3CE5-442E-871371C39D72}"/>
                </a:ext>
              </a:extLst>
            </p:cNvPr>
            <p:cNvCxnSpPr/>
            <p:nvPr/>
          </p:nvCxnSpPr>
          <p:spPr>
            <a:xfrm flipH="1">
              <a:off x="2727127" y="1821297"/>
              <a:ext cx="2248564" cy="0"/>
            </a:xfrm>
            <a:prstGeom prst="line">
              <a:avLst/>
            </a:prstGeom>
            <a:grpFill/>
            <a:ln w="28575">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447B6E06-5B41-2650-856F-6A965FE5F302}"/>
                </a:ext>
              </a:extLst>
            </p:cNvPr>
            <p:cNvSpPr/>
            <p:nvPr/>
          </p:nvSpPr>
          <p:spPr>
            <a:xfrm>
              <a:off x="2677851" y="1753712"/>
              <a:ext cx="97766" cy="135170"/>
            </a:xfrm>
            <a:prstGeom prst="ellipse">
              <a:avLst/>
            </a:prstGeom>
            <a:grp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nvGrpSpPr>
          <p:cNvPr id="18" name="Group 17">
            <a:extLst>
              <a:ext uri="{FF2B5EF4-FFF2-40B4-BE49-F238E27FC236}">
                <a16:creationId xmlns:a16="http://schemas.microsoft.com/office/drawing/2014/main" id="{16F7921F-31D7-BE57-5549-92D48147CBDA}"/>
              </a:ext>
            </a:extLst>
          </p:cNvPr>
          <p:cNvGrpSpPr/>
          <p:nvPr/>
        </p:nvGrpSpPr>
        <p:grpSpPr>
          <a:xfrm flipH="1">
            <a:off x="7205870" y="2077071"/>
            <a:ext cx="2683564" cy="159026"/>
            <a:chOff x="2677851" y="1753712"/>
            <a:chExt cx="2297840" cy="135170"/>
          </a:xfrm>
          <a:solidFill>
            <a:schemeClr val="accent1">
              <a:lumMod val="40000"/>
              <a:lumOff val="60000"/>
            </a:schemeClr>
          </a:solidFill>
        </p:grpSpPr>
        <p:cxnSp>
          <p:nvCxnSpPr>
            <p:cNvPr id="19" name="Straight Connector 18">
              <a:extLst>
                <a:ext uri="{FF2B5EF4-FFF2-40B4-BE49-F238E27FC236}">
                  <a16:creationId xmlns:a16="http://schemas.microsoft.com/office/drawing/2014/main" id="{25C86936-D58B-AC0E-C99D-1F6383457E59}"/>
                </a:ext>
              </a:extLst>
            </p:cNvPr>
            <p:cNvCxnSpPr/>
            <p:nvPr/>
          </p:nvCxnSpPr>
          <p:spPr>
            <a:xfrm flipH="1">
              <a:off x="2727127" y="1821297"/>
              <a:ext cx="2248564" cy="0"/>
            </a:xfrm>
            <a:prstGeom prst="line">
              <a:avLst/>
            </a:prstGeom>
            <a:grpFill/>
            <a:ln w="28575">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4FB87EF4-26EE-478B-0F79-B2CE7D5C9F4A}"/>
                </a:ext>
              </a:extLst>
            </p:cNvPr>
            <p:cNvSpPr/>
            <p:nvPr/>
          </p:nvSpPr>
          <p:spPr>
            <a:xfrm>
              <a:off x="2677851" y="1753712"/>
              <a:ext cx="97766" cy="135170"/>
            </a:xfrm>
            <a:prstGeom prst="ellipse">
              <a:avLst/>
            </a:prstGeom>
            <a:grp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grpSp>
        <p:nvGrpSpPr>
          <p:cNvPr id="24" name="Group 23">
            <a:extLst>
              <a:ext uri="{FF2B5EF4-FFF2-40B4-BE49-F238E27FC236}">
                <a16:creationId xmlns:a16="http://schemas.microsoft.com/office/drawing/2014/main" id="{15D518A9-7146-35CC-5E2C-A329D6C14BBD}"/>
              </a:ext>
            </a:extLst>
          </p:cNvPr>
          <p:cNvGrpSpPr/>
          <p:nvPr/>
        </p:nvGrpSpPr>
        <p:grpSpPr>
          <a:xfrm>
            <a:off x="4576055" y="3996534"/>
            <a:ext cx="109906" cy="1001693"/>
            <a:chOff x="4576055" y="4254948"/>
            <a:chExt cx="109906" cy="1001693"/>
          </a:xfrm>
        </p:grpSpPr>
        <p:cxnSp>
          <p:nvCxnSpPr>
            <p:cNvPr id="22" name="Straight Connector 21">
              <a:extLst>
                <a:ext uri="{FF2B5EF4-FFF2-40B4-BE49-F238E27FC236}">
                  <a16:creationId xmlns:a16="http://schemas.microsoft.com/office/drawing/2014/main" id="{5317E2DE-B988-227A-F32A-698F2B24DBAF}"/>
                </a:ext>
              </a:extLst>
            </p:cNvPr>
            <p:cNvCxnSpPr/>
            <p:nvPr/>
          </p:nvCxnSpPr>
          <p:spPr>
            <a:xfrm rot="5400000">
              <a:off x="4180319" y="4705637"/>
              <a:ext cx="901378" cy="0"/>
            </a:xfrm>
            <a:prstGeom prst="line">
              <a:avLst/>
            </a:prstGeom>
            <a:solidFill>
              <a:schemeClr val="accent1">
                <a:lumMod val="40000"/>
                <a:lumOff val="60000"/>
              </a:schemeClr>
            </a:solidFill>
            <a:ln w="28575">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24F086F9-29C8-BC5A-4977-DBF43BFA563F}"/>
                </a:ext>
              </a:extLst>
            </p:cNvPr>
            <p:cNvSpPr/>
            <p:nvPr/>
          </p:nvSpPr>
          <p:spPr>
            <a:xfrm rot="5400000" flipH="1">
              <a:off x="4573413" y="5144093"/>
              <a:ext cx="115190" cy="109906"/>
            </a:xfrm>
            <a:prstGeom prst="ellipse">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grpSp>
    </p:spTree>
    <p:extLst>
      <p:ext uri="{BB962C8B-B14F-4D97-AF65-F5344CB8AC3E}">
        <p14:creationId xmlns:p14="http://schemas.microsoft.com/office/powerpoint/2010/main" val="4263764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0" name="Picture 4" descr="Wind Icon Vector Art, Icons, and Graphics for Free Download">
            <a:extLst>
              <a:ext uri="{FF2B5EF4-FFF2-40B4-BE49-F238E27FC236}">
                <a16:creationId xmlns:a16="http://schemas.microsoft.com/office/drawing/2014/main" id="{1755F951-2193-1E52-8349-B6F4C1939F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6844" y="2526841"/>
            <a:ext cx="1831152" cy="1831152"/>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Weather - Free weather icons">
            <a:extLst>
              <a:ext uri="{FF2B5EF4-FFF2-40B4-BE49-F238E27FC236}">
                <a16:creationId xmlns:a16="http://schemas.microsoft.com/office/drawing/2014/main" id="{54D5F667-49D7-08F8-4BC3-108AED9756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3870" y="940208"/>
            <a:ext cx="2738257" cy="2738257"/>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9CAAF686-6EC2-0820-7D50-C1DFB242B643}"/>
              </a:ext>
            </a:extLst>
          </p:cNvPr>
          <p:cNvSpPr txBox="1"/>
          <p:nvPr/>
        </p:nvSpPr>
        <p:spPr>
          <a:xfrm>
            <a:off x="413360" y="122237"/>
            <a:ext cx="12140433" cy="1138773"/>
          </a:xfrm>
          <a:prstGeom prst="rect">
            <a:avLst/>
          </a:prstGeom>
          <a:noFill/>
        </p:spPr>
        <p:txBody>
          <a:bodyPr wrap="square" rtlCol="0">
            <a:spAutoFit/>
          </a:bodyPr>
          <a:lstStyle/>
          <a:p>
            <a:r>
              <a:rPr lang="en-IE" sz="4400" b="1" dirty="0">
                <a:latin typeface="+mj-lt"/>
              </a:rPr>
              <a:t>What can impact air quality at a given location?</a:t>
            </a:r>
          </a:p>
          <a:p>
            <a:endParaRPr lang="en-IE" sz="2400" dirty="0">
              <a:latin typeface="+mj-lt"/>
            </a:endParaRPr>
          </a:p>
        </p:txBody>
      </p:sp>
      <p:sp>
        <p:nvSpPr>
          <p:cNvPr id="16" name="TextBox 15">
            <a:extLst>
              <a:ext uri="{FF2B5EF4-FFF2-40B4-BE49-F238E27FC236}">
                <a16:creationId xmlns:a16="http://schemas.microsoft.com/office/drawing/2014/main" id="{001615DF-9727-E9E4-3A1B-30F5100E1521}"/>
              </a:ext>
            </a:extLst>
          </p:cNvPr>
          <p:cNvSpPr txBox="1"/>
          <p:nvPr/>
        </p:nvSpPr>
        <p:spPr>
          <a:xfrm>
            <a:off x="2739164" y="3058884"/>
            <a:ext cx="1661865" cy="584775"/>
          </a:xfrm>
          <a:prstGeom prst="rect">
            <a:avLst/>
          </a:prstGeom>
          <a:noFill/>
        </p:spPr>
        <p:txBody>
          <a:bodyPr wrap="none" rtlCol="0">
            <a:spAutoFit/>
          </a:bodyPr>
          <a:lstStyle/>
          <a:p>
            <a:r>
              <a:rPr lang="en-IE" sz="3200" b="1" dirty="0">
                <a:solidFill>
                  <a:srgbClr val="C00000"/>
                </a:solidFill>
              </a:rPr>
              <a:t>Weather</a:t>
            </a:r>
          </a:p>
        </p:txBody>
      </p:sp>
      <p:sp>
        <p:nvSpPr>
          <p:cNvPr id="17" name="TextBox 16">
            <a:extLst>
              <a:ext uri="{FF2B5EF4-FFF2-40B4-BE49-F238E27FC236}">
                <a16:creationId xmlns:a16="http://schemas.microsoft.com/office/drawing/2014/main" id="{050AD75B-75DD-A081-3E9B-BBED20568A02}"/>
              </a:ext>
            </a:extLst>
          </p:cNvPr>
          <p:cNvSpPr txBox="1"/>
          <p:nvPr/>
        </p:nvSpPr>
        <p:spPr>
          <a:xfrm>
            <a:off x="7346000" y="5142623"/>
            <a:ext cx="2541017" cy="523220"/>
          </a:xfrm>
          <a:prstGeom prst="rect">
            <a:avLst/>
          </a:prstGeom>
          <a:noFill/>
        </p:spPr>
        <p:txBody>
          <a:bodyPr wrap="none" rtlCol="0">
            <a:spAutoFit/>
          </a:bodyPr>
          <a:lstStyle/>
          <a:p>
            <a:r>
              <a:rPr lang="en-IE" sz="2800" b="1" dirty="0">
                <a:solidFill>
                  <a:srgbClr val="C00000"/>
                </a:solidFill>
              </a:rPr>
              <a:t>Time of the Day</a:t>
            </a:r>
          </a:p>
        </p:txBody>
      </p:sp>
      <p:sp>
        <p:nvSpPr>
          <p:cNvPr id="18" name="TextBox 17">
            <a:extLst>
              <a:ext uri="{FF2B5EF4-FFF2-40B4-BE49-F238E27FC236}">
                <a16:creationId xmlns:a16="http://schemas.microsoft.com/office/drawing/2014/main" id="{A7639751-894B-FFD7-AFB8-6657F7424370}"/>
              </a:ext>
            </a:extLst>
          </p:cNvPr>
          <p:cNvSpPr txBox="1"/>
          <p:nvPr/>
        </p:nvSpPr>
        <p:spPr>
          <a:xfrm>
            <a:off x="653797" y="3926906"/>
            <a:ext cx="4757445" cy="2585323"/>
          </a:xfrm>
          <a:prstGeom prst="rect">
            <a:avLst/>
          </a:prstGeom>
          <a:noFill/>
        </p:spPr>
        <p:txBody>
          <a:bodyPr wrap="square" rtlCol="0">
            <a:spAutoFit/>
          </a:bodyPr>
          <a:lstStyle/>
          <a:p>
            <a:pPr marL="285750" indent="-285750">
              <a:buFontTx/>
              <a:buChar char="-"/>
            </a:pPr>
            <a:r>
              <a:rPr lang="en-IE" sz="2400" dirty="0"/>
              <a:t>Air temperature affects movement of air</a:t>
            </a:r>
          </a:p>
          <a:p>
            <a:pPr marL="285750" indent="-285750">
              <a:buFontTx/>
              <a:buChar char="-"/>
            </a:pPr>
            <a:r>
              <a:rPr lang="en-IE" sz="2400" dirty="0"/>
              <a:t>Wind can transport pollution</a:t>
            </a:r>
          </a:p>
          <a:p>
            <a:pPr marL="285750" indent="-285750">
              <a:buFontTx/>
              <a:buChar char="-"/>
            </a:pPr>
            <a:endParaRPr lang="en-IE" sz="2400" dirty="0"/>
          </a:p>
          <a:p>
            <a:r>
              <a:rPr lang="en-IE" sz="2400" dirty="0"/>
              <a:t>So weather could be an indicator for air pollution [3]</a:t>
            </a:r>
          </a:p>
          <a:p>
            <a:pPr marL="285750" indent="-285750">
              <a:buFontTx/>
              <a:buChar char="-"/>
            </a:pPr>
            <a:endParaRPr lang="en-IE" dirty="0"/>
          </a:p>
        </p:txBody>
      </p:sp>
      <p:pic>
        <p:nvPicPr>
          <p:cNvPr id="20" name="Picture 19" descr="Chart, bar chart&#10;&#10;Description automatically generated">
            <a:extLst>
              <a:ext uri="{FF2B5EF4-FFF2-40B4-BE49-F238E27FC236}">
                <a16:creationId xmlns:a16="http://schemas.microsoft.com/office/drawing/2014/main" id="{04EC23EA-B08D-89FB-130B-399215A16D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15893" y="1030178"/>
            <a:ext cx="5015927" cy="4087712"/>
          </a:xfrm>
          <a:prstGeom prst="rect">
            <a:avLst/>
          </a:prstGeom>
        </p:spPr>
      </p:pic>
      <p:sp>
        <p:nvSpPr>
          <p:cNvPr id="23" name="TextBox 22">
            <a:extLst>
              <a:ext uri="{FF2B5EF4-FFF2-40B4-BE49-F238E27FC236}">
                <a16:creationId xmlns:a16="http://schemas.microsoft.com/office/drawing/2014/main" id="{B364C891-2BA0-AB15-4973-F306AC3E3AC7}"/>
              </a:ext>
            </a:extLst>
          </p:cNvPr>
          <p:cNvSpPr txBox="1"/>
          <p:nvPr/>
        </p:nvSpPr>
        <p:spPr>
          <a:xfrm>
            <a:off x="5828003" y="5801714"/>
            <a:ext cx="6013185" cy="400110"/>
          </a:xfrm>
          <a:prstGeom prst="rect">
            <a:avLst/>
          </a:prstGeom>
          <a:noFill/>
        </p:spPr>
        <p:txBody>
          <a:bodyPr wrap="none" rtlCol="0">
            <a:spAutoFit/>
          </a:bodyPr>
          <a:lstStyle/>
          <a:p>
            <a:r>
              <a:rPr lang="en-IE" sz="2000" dirty="0"/>
              <a:t>Lunch times + Evenings = Greater </a:t>
            </a:r>
            <a:r>
              <a:rPr lang="en-US" sz="2000" i="0" dirty="0">
                <a:effectLst/>
              </a:rPr>
              <a:t>PM2.5 and NO</a:t>
            </a:r>
            <a:r>
              <a:rPr lang="en-US" sz="2000" i="0" baseline="-25000" dirty="0">
                <a:effectLst/>
              </a:rPr>
              <a:t>2</a:t>
            </a:r>
            <a:r>
              <a:rPr lang="en-US" sz="2000" i="0" dirty="0">
                <a:effectLst/>
              </a:rPr>
              <a:t> levels.</a:t>
            </a:r>
            <a:endParaRPr lang="en-IE" sz="2000" dirty="0"/>
          </a:p>
        </p:txBody>
      </p:sp>
      <p:sp>
        <p:nvSpPr>
          <p:cNvPr id="25" name="TextBox 24">
            <a:extLst>
              <a:ext uri="{FF2B5EF4-FFF2-40B4-BE49-F238E27FC236}">
                <a16:creationId xmlns:a16="http://schemas.microsoft.com/office/drawing/2014/main" id="{BCC0223D-DAF2-271D-13CB-C9942AE39DAF}"/>
              </a:ext>
            </a:extLst>
          </p:cNvPr>
          <p:cNvSpPr txBox="1"/>
          <p:nvPr/>
        </p:nvSpPr>
        <p:spPr>
          <a:xfrm>
            <a:off x="96982" y="6426737"/>
            <a:ext cx="7138173" cy="338554"/>
          </a:xfrm>
          <a:prstGeom prst="rect">
            <a:avLst/>
          </a:prstGeom>
          <a:noFill/>
        </p:spPr>
        <p:txBody>
          <a:bodyPr wrap="none" rtlCol="0">
            <a:spAutoFit/>
          </a:bodyPr>
          <a:lstStyle/>
          <a:p>
            <a:r>
              <a:rPr lang="en-IE" sz="1600" dirty="0"/>
              <a:t>[3] https://scied.ucar.edu/learning-zone/air-quality/how-weather-affects-air-quality</a:t>
            </a:r>
          </a:p>
        </p:txBody>
      </p:sp>
    </p:spTree>
    <p:extLst>
      <p:ext uri="{BB962C8B-B14F-4D97-AF65-F5344CB8AC3E}">
        <p14:creationId xmlns:p14="http://schemas.microsoft.com/office/powerpoint/2010/main" val="394716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9" name="Group"/>
          <p:cNvGrpSpPr/>
          <p:nvPr/>
        </p:nvGrpSpPr>
        <p:grpSpPr>
          <a:xfrm>
            <a:off x="244697" y="930338"/>
            <a:ext cx="6146076" cy="4997325"/>
            <a:chOff x="0" y="0"/>
            <a:chExt cx="12292151" cy="9994648"/>
          </a:xfrm>
        </p:grpSpPr>
        <p:pic>
          <p:nvPicPr>
            <p:cNvPr id="181" name="Image" descr="Image"/>
            <p:cNvPicPr>
              <a:picLocks noChangeAspect="1"/>
            </p:cNvPicPr>
            <p:nvPr/>
          </p:nvPicPr>
          <p:blipFill>
            <a:blip r:embed="rId5"/>
            <a:stretch>
              <a:fillRect/>
            </a:stretch>
          </p:blipFill>
          <p:spPr>
            <a:xfrm>
              <a:off x="365761" y="7278655"/>
              <a:ext cx="2715993" cy="2715993"/>
            </a:xfrm>
            <a:prstGeom prst="rect">
              <a:avLst/>
            </a:prstGeom>
            <a:ln w="12700" cap="flat">
              <a:noFill/>
              <a:miter lim="400000"/>
            </a:ln>
            <a:effectLst/>
          </p:spPr>
        </p:pic>
        <p:pic>
          <p:nvPicPr>
            <p:cNvPr id="182" name="Image" descr="Image"/>
            <p:cNvPicPr>
              <a:picLocks noChangeAspect="1"/>
            </p:cNvPicPr>
            <p:nvPr/>
          </p:nvPicPr>
          <p:blipFill>
            <a:blip r:embed="rId6"/>
            <a:stretch>
              <a:fillRect/>
            </a:stretch>
          </p:blipFill>
          <p:spPr>
            <a:xfrm>
              <a:off x="488802" y="4276688"/>
              <a:ext cx="2127410" cy="2096578"/>
            </a:xfrm>
            <a:prstGeom prst="rect">
              <a:avLst/>
            </a:prstGeom>
            <a:ln w="12700" cap="flat">
              <a:noFill/>
              <a:miter lim="400000"/>
            </a:ln>
            <a:effectLst/>
          </p:spPr>
        </p:pic>
        <p:pic>
          <p:nvPicPr>
            <p:cNvPr id="183" name="Image" descr="Image"/>
            <p:cNvPicPr>
              <a:picLocks noChangeAspect="1"/>
            </p:cNvPicPr>
            <p:nvPr/>
          </p:nvPicPr>
          <p:blipFill>
            <a:blip r:embed="rId7"/>
            <a:stretch>
              <a:fillRect/>
            </a:stretch>
          </p:blipFill>
          <p:spPr>
            <a:xfrm>
              <a:off x="0" y="0"/>
              <a:ext cx="3105014" cy="3105014"/>
            </a:xfrm>
            <a:prstGeom prst="rect">
              <a:avLst/>
            </a:prstGeom>
            <a:ln w="12700" cap="flat">
              <a:noFill/>
              <a:miter lim="400000"/>
            </a:ln>
            <a:effectLst/>
          </p:spPr>
        </p:pic>
        <p:pic>
          <p:nvPicPr>
            <p:cNvPr id="184" name="Image" descr="Image"/>
            <p:cNvPicPr>
              <a:picLocks noChangeAspect="1"/>
            </p:cNvPicPr>
            <p:nvPr/>
          </p:nvPicPr>
          <p:blipFill>
            <a:blip r:embed="rId8"/>
            <a:stretch>
              <a:fillRect/>
            </a:stretch>
          </p:blipFill>
          <p:spPr>
            <a:xfrm>
              <a:off x="8053373" y="2896537"/>
              <a:ext cx="4238778" cy="4238777"/>
            </a:xfrm>
            <a:prstGeom prst="rect">
              <a:avLst/>
            </a:prstGeom>
            <a:ln w="12700" cap="flat">
              <a:noFill/>
              <a:miter lim="400000"/>
            </a:ln>
            <a:effectLst/>
          </p:spPr>
        </p:pic>
        <p:sp>
          <p:nvSpPr>
            <p:cNvPr id="185" name="AI"/>
            <p:cNvSpPr txBox="1"/>
            <p:nvPr/>
          </p:nvSpPr>
          <p:spPr>
            <a:xfrm>
              <a:off x="9793081" y="7200819"/>
              <a:ext cx="698910" cy="964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t">
              <a:spAutoFit/>
            </a:bodyPr>
            <a:lstStyle>
              <a:lvl1pPr algn="l">
                <a:defRPr sz="5600">
                  <a:solidFill>
                    <a:srgbClr val="000000"/>
                  </a:solidFill>
                </a:defRPr>
              </a:lvl1pPr>
            </a:lstStyle>
            <a:p>
              <a:r>
                <a:rPr sz="2800"/>
                <a:t>AI</a:t>
              </a:r>
            </a:p>
          </p:txBody>
        </p:sp>
        <p:sp>
          <p:nvSpPr>
            <p:cNvPr id="186" name="Line"/>
            <p:cNvSpPr/>
            <p:nvPr/>
          </p:nvSpPr>
          <p:spPr>
            <a:xfrm>
              <a:off x="3554595" y="1941970"/>
              <a:ext cx="4068864" cy="1895318"/>
            </a:xfrm>
            <a:prstGeom prst="line">
              <a:avLst/>
            </a:prstGeom>
            <a:noFill/>
            <a:ln w="88900" cap="flat">
              <a:solidFill>
                <a:srgbClr val="000000"/>
              </a:solidFill>
              <a:prstDash val="solid"/>
              <a:miter lim="400000"/>
              <a:tailEnd type="triangle" w="med" len="med"/>
            </a:ln>
            <a:effectLst/>
          </p:spPr>
          <p:txBody>
            <a:bodyPr wrap="square" lIns="25400" tIns="25400" rIns="25400" bIns="25400" numCol="1" anchor="ctr">
              <a:noAutofit/>
            </a:bodyPr>
            <a:lstStyle/>
            <a:p>
              <a:endParaRPr sz="900"/>
            </a:p>
          </p:txBody>
        </p:sp>
        <p:sp>
          <p:nvSpPr>
            <p:cNvPr id="187" name="Line"/>
            <p:cNvSpPr/>
            <p:nvPr/>
          </p:nvSpPr>
          <p:spPr>
            <a:xfrm>
              <a:off x="3130007" y="5278147"/>
              <a:ext cx="4409571" cy="1"/>
            </a:xfrm>
            <a:prstGeom prst="line">
              <a:avLst/>
            </a:prstGeom>
            <a:noFill/>
            <a:ln w="88900" cap="flat">
              <a:solidFill>
                <a:srgbClr val="000000"/>
              </a:solidFill>
              <a:prstDash val="solid"/>
              <a:miter lim="400000"/>
              <a:tailEnd type="triangle" w="med" len="med"/>
            </a:ln>
            <a:effectLst/>
          </p:spPr>
          <p:txBody>
            <a:bodyPr wrap="square" lIns="25400" tIns="25400" rIns="25400" bIns="25400" numCol="1" anchor="ctr">
              <a:noAutofit/>
            </a:bodyPr>
            <a:lstStyle/>
            <a:p>
              <a:endParaRPr sz="900"/>
            </a:p>
          </p:txBody>
        </p:sp>
        <p:sp>
          <p:nvSpPr>
            <p:cNvPr id="188" name="Line"/>
            <p:cNvSpPr/>
            <p:nvPr/>
          </p:nvSpPr>
          <p:spPr>
            <a:xfrm flipV="1">
              <a:off x="3374857" y="6393521"/>
              <a:ext cx="4164721" cy="2243131"/>
            </a:xfrm>
            <a:prstGeom prst="line">
              <a:avLst/>
            </a:prstGeom>
            <a:noFill/>
            <a:ln w="88900" cap="flat">
              <a:solidFill>
                <a:srgbClr val="000000"/>
              </a:solidFill>
              <a:prstDash val="solid"/>
              <a:miter lim="400000"/>
              <a:tailEnd type="triangle" w="med" len="med"/>
            </a:ln>
            <a:effectLst/>
          </p:spPr>
          <p:txBody>
            <a:bodyPr wrap="square" lIns="25400" tIns="25400" rIns="25400" bIns="25400" numCol="1" anchor="ctr">
              <a:noAutofit/>
            </a:bodyPr>
            <a:lstStyle/>
            <a:p>
              <a:endParaRPr sz="900"/>
            </a:p>
          </p:txBody>
        </p:sp>
      </p:grpSp>
      <p:sp>
        <p:nvSpPr>
          <p:cNvPr id="190" name="Predict:…"/>
          <p:cNvSpPr txBox="1"/>
          <p:nvPr/>
        </p:nvSpPr>
        <p:spPr>
          <a:xfrm>
            <a:off x="6281874" y="2909530"/>
            <a:ext cx="1576141" cy="9746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algn="ctr" defTabSz="228600">
              <a:defRPr sz="4300" b="1">
                <a:solidFill>
                  <a:srgbClr val="000000"/>
                </a:solidFill>
                <a:latin typeface="Times Roman"/>
                <a:ea typeface="Times Roman"/>
                <a:cs typeface="Times Roman"/>
                <a:sym typeface="Times Roman"/>
              </a:defRPr>
            </a:pPr>
            <a:r>
              <a:rPr sz="2000" dirty="0">
                <a:solidFill>
                  <a:srgbClr val="C00000"/>
                </a:solidFill>
              </a:rPr>
              <a:t>Predict:</a:t>
            </a:r>
            <a:r>
              <a:rPr lang="en-IE" sz="2000" dirty="0">
                <a:solidFill>
                  <a:srgbClr val="C00000"/>
                </a:solidFill>
              </a:rPr>
              <a:t> </a:t>
            </a:r>
            <a:br>
              <a:rPr lang="en-IE" sz="2000" dirty="0">
                <a:solidFill>
                  <a:srgbClr val="C00000"/>
                </a:solidFill>
              </a:rPr>
            </a:br>
            <a:r>
              <a:rPr sz="2000" dirty="0">
                <a:solidFill>
                  <a:srgbClr val="C00000"/>
                </a:solidFill>
              </a:rPr>
              <a:t>PM2.5 and NO</a:t>
            </a:r>
            <a:r>
              <a:rPr sz="2000" baseline="-5999" dirty="0">
                <a:solidFill>
                  <a:srgbClr val="C00000"/>
                </a:solidFill>
              </a:rPr>
              <a:t>2</a:t>
            </a:r>
            <a:endParaRPr sz="2000" dirty="0">
              <a:solidFill>
                <a:srgbClr val="C00000"/>
              </a:solidFill>
            </a:endParaRPr>
          </a:p>
        </p:txBody>
      </p:sp>
      <p:pic>
        <p:nvPicPr>
          <p:cNvPr id="191" name="IMG_5667.MOV" descr="IMG_5667.MOV"/>
          <p:cNvPicPr>
            <a:picLocks/>
          </p:cNvPicPr>
          <p:nvPr>
            <a:videoFile r:link="rId2"/>
            <p:extLst>
              <p:ext uri="{DAA4B4D4-6D71-4841-9C94-3DE7FCFB9230}">
                <p14:media xmlns:p14="http://schemas.microsoft.com/office/powerpoint/2010/main" r:embed="rId1"/>
              </p:ext>
            </p:extLst>
          </p:nvPr>
        </p:nvPicPr>
        <p:blipFill>
          <a:blip r:embed="rId9"/>
          <a:stretch>
            <a:fillRect/>
          </a:stretch>
        </p:blipFill>
        <p:spPr>
          <a:xfrm>
            <a:off x="7494072" y="217738"/>
            <a:ext cx="4584692" cy="2578889"/>
          </a:xfrm>
          <a:prstGeom prst="rect">
            <a:avLst/>
          </a:prstGeom>
          <a:ln w="12700">
            <a:miter lim="400000"/>
          </a:ln>
        </p:spPr>
      </p:pic>
      <p:pic>
        <p:nvPicPr>
          <p:cNvPr id="192" name="Screenshot 2023-02-26 at 10.01.47.png" descr="Screenshot 2023-02-26 at 10.01.47.png"/>
          <p:cNvPicPr>
            <a:picLocks noChangeAspect="1"/>
          </p:cNvPicPr>
          <p:nvPr/>
        </p:nvPicPr>
        <p:blipFill>
          <a:blip r:embed="rId10"/>
          <a:stretch>
            <a:fillRect/>
          </a:stretch>
        </p:blipFill>
        <p:spPr>
          <a:xfrm>
            <a:off x="7548422" y="3966249"/>
            <a:ext cx="4530342" cy="2517380"/>
          </a:xfrm>
          <a:prstGeom prst="rect">
            <a:avLst/>
          </a:prstGeom>
          <a:ln w="12700">
            <a:miter lim="400000"/>
          </a:ln>
        </p:spPr>
      </p:pic>
      <p:sp>
        <p:nvSpPr>
          <p:cNvPr id="193" name="Line"/>
          <p:cNvSpPr/>
          <p:nvPr/>
        </p:nvSpPr>
        <p:spPr>
          <a:xfrm flipV="1">
            <a:off x="6366496" y="2280589"/>
            <a:ext cx="859826" cy="724121"/>
          </a:xfrm>
          <a:prstGeom prst="line">
            <a:avLst/>
          </a:prstGeom>
          <a:ln w="88900">
            <a:solidFill>
              <a:srgbClr val="000000"/>
            </a:solidFill>
            <a:miter lim="400000"/>
            <a:tailEnd type="triangle"/>
          </a:ln>
        </p:spPr>
        <p:txBody>
          <a:bodyPr lIns="25400" tIns="25400" rIns="25400" bIns="25400" anchor="ctr"/>
          <a:lstStyle/>
          <a:p>
            <a:endParaRPr sz="900"/>
          </a:p>
        </p:txBody>
      </p:sp>
      <p:sp>
        <p:nvSpPr>
          <p:cNvPr id="194" name="Line"/>
          <p:cNvSpPr/>
          <p:nvPr/>
        </p:nvSpPr>
        <p:spPr>
          <a:xfrm>
            <a:off x="6366496" y="3782560"/>
            <a:ext cx="859671" cy="828519"/>
          </a:xfrm>
          <a:prstGeom prst="line">
            <a:avLst/>
          </a:prstGeom>
          <a:ln w="88900">
            <a:solidFill>
              <a:srgbClr val="000000"/>
            </a:solidFill>
            <a:miter lim="400000"/>
            <a:tailEnd type="triangle"/>
          </a:ln>
        </p:spPr>
        <p:txBody>
          <a:bodyPr lIns="25400" tIns="25400" rIns="25400" bIns="25400" anchor="ctr"/>
          <a:lstStyle/>
          <a:p>
            <a:endParaRPr sz="900"/>
          </a:p>
        </p:txBody>
      </p:sp>
      <p:sp>
        <p:nvSpPr>
          <p:cNvPr id="2" name="Title 1">
            <a:extLst>
              <a:ext uri="{FF2B5EF4-FFF2-40B4-BE49-F238E27FC236}">
                <a16:creationId xmlns:a16="http://schemas.microsoft.com/office/drawing/2014/main" id="{B9673146-9C44-6035-BE81-F12BB1DE0FE4}"/>
              </a:ext>
            </a:extLst>
          </p:cNvPr>
          <p:cNvSpPr>
            <a:spLocks noGrp="1"/>
          </p:cNvSpPr>
          <p:nvPr>
            <p:ph type="title"/>
          </p:nvPr>
        </p:nvSpPr>
        <p:spPr>
          <a:xfrm>
            <a:off x="113236" y="-29549"/>
            <a:ext cx="7304755" cy="1075924"/>
          </a:xfrm>
        </p:spPr>
        <p:txBody>
          <a:bodyPr/>
          <a:lstStyle/>
          <a:p>
            <a:r>
              <a:rPr lang="en-IE" b="1" dirty="0"/>
              <a:t>Our Proposed Solution</a:t>
            </a:r>
          </a:p>
        </p:txBody>
      </p:sp>
      <p:sp>
        <p:nvSpPr>
          <p:cNvPr id="3" name="TextBox 2">
            <a:extLst>
              <a:ext uri="{FF2B5EF4-FFF2-40B4-BE49-F238E27FC236}">
                <a16:creationId xmlns:a16="http://schemas.microsoft.com/office/drawing/2014/main" id="{84EC06BF-C910-ADCD-192C-51F03B66AA2D}"/>
              </a:ext>
            </a:extLst>
          </p:cNvPr>
          <p:cNvSpPr txBox="1"/>
          <p:nvPr/>
        </p:nvSpPr>
        <p:spPr>
          <a:xfrm>
            <a:off x="7548422" y="2827437"/>
            <a:ext cx="4628831" cy="400110"/>
          </a:xfrm>
          <a:prstGeom prst="rect">
            <a:avLst/>
          </a:prstGeom>
          <a:noFill/>
        </p:spPr>
        <p:txBody>
          <a:bodyPr wrap="none" rtlCol="0">
            <a:spAutoFit/>
          </a:bodyPr>
          <a:lstStyle/>
          <a:p>
            <a:r>
              <a:rPr lang="en-IE" sz="2000" dirty="0"/>
              <a:t>Validate on Ground Truth data from Dublin</a:t>
            </a:r>
          </a:p>
        </p:txBody>
      </p:sp>
      <p:sp>
        <p:nvSpPr>
          <p:cNvPr id="4" name="TextBox 3">
            <a:extLst>
              <a:ext uri="{FF2B5EF4-FFF2-40B4-BE49-F238E27FC236}">
                <a16:creationId xmlns:a16="http://schemas.microsoft.com/office/drawing/2014/main" id="{5E99F506-CFD0-1088-0154-3D2CA3A05469}"/>
              </a:ext>
            </a:extLst>
          </p:cNvPr>
          <p:cNvSpPr txBox="1"/>
          <p:nvPr/>
        </p:nvSpPr>
        <p:spPr>
          <a:xfrm>
            <a:off x="8401263" y="3593389"/>
            <a:ext cx="2908168" cy="400110"/>
          </a:xfrm>
          <a:prstGeom prst="rect">
            <a:avLst/>
          </a:prstGeom>
          <a:noFill/>
        </p:spPr>
        <p:txBody>
          <a:bodyPr wrap="none" rtlCol="0">
            <a:spAutoFit/>
          </a:bodyPr>
          <a:lstStyle/>
          <a:p>
            <a:r>
              <a:rPr lang="en-IE" sz="2000" dirty="0"/>
              <a:t>Test on Other Major Cities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66" fill="hold"/>
                                        <p:tgtEl>
                                          <p:spTgt spid="19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91"/>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CEEEF-91DE-4B2A-E151-08E4284EFA14}"/>
              </a:ext>
            </a:extLst>
          </p:cNvPr>
          <p:cNvSpPr>
            <a:spLocks noGrp="1"/>
          </p:cNvSpPr>
          <p:nvPr>
            <p:ph type="title"/>
          </p:nvPr>
        </p:nvSpPr>
        <p:spPr>
          <a:xfrm>
            <a:off x="66716" y="0"/>
            <a:ext cx="10515600" cy="1325563"/>
          </a:xfrm>
        </p:spPr>
        <p:txBody>
          <a:bodyPr/>
          <a:lstStyle/>
          <a:p>
            <a:r>
              <a:rPr lang="en-IE" dirty="0"/>
              <a:t>Our Results</a:t>
            </a:r>
          </a:p>
        </p:txBody>
      </p:sp>
      <p:pic>
        <p:nvPicPr>
          <p:cNvPr id="5" name="Picture 4">
            <a:extLst>
              <a:ext uri="{FF2B5EF4-FFF2-40B4-BE49-F238E27FC236}">
                <a16:creationId xmlns:a16="http://schemas.microsoft.com/office/drawing/2014/main" id="{672581A5-22EC-0344-7865-99DC4A93DC83}"/>
              </a:ext>
            </a:extLst>
          </p:cNvPr>
          <p:cNvPicPr>
            <a:picLocks noChangeAspect="1"/>
          </p:cNvPicPr>
          <p:nvPr/>
        </p:nvPicPr>
        <p:blipFill>
          <a:blip r:embed="rId3"/>
          <a:stretch>
            <a:fillRect/>
          </a:stretch>
        </p:blipFill>
        <p:spPr>
          <a:xfrm>
            <a:off x="243795" y="1543845"/>
            <a:ext cx="5775061" cy="3686036"/>
          </a:xfrm>
          <a:prstGeom prst="rect">
            <a:avLst/>
          </a:prstGeom>
        </p:spPr>
      </p:pic>
      <p:pic>
        <p:nvPicPr>
          <p:cNvPr id="6" name="Picture 5" descr="Chart, bar chart&#10;&#10;Description automatically generated">
            <a:extLst>
              <a:ext uri="{FF2B5EF4-FFF2-40B4-BE49-F238E27FC236}">
                <a16:creationId xmlns:a16="http://schemas.microsoft.com/office/drawing/2014/main" id="{4F723F1B-783E-7216-64B4-6DBA16F0AD5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3264" y="-3735167"/>
            <a:ext cx="4105672" cy="3323987"/>
          </a:xfrm>
          <a:prstGeom prst="rect">
            <a:avLst/>
          </a:prstGeom>
        </p:spPr>
      </p:pic>
      <p:sp>
        <p:nvSpPr>
          <p:cNvPr id="11" name="TextBox 10">
            <a:extLst>
              <a:ext uri="{FF2B5EF4-FFF2-40B4-BE49-F238E27FC236}">
                <a16:creationId xmlns:a16="http://schemas.microsoft.com/office/drawing/2014/main" id="{3610CC89-9845-BEC4-8480-B9A92D2B2A6A}"/>
              </a:ext>
            </a:extLst>
          </p:cNvPr>
          <p:cNvSpPr txBox="1"/>
          <p:nvPr/>
        </p:nvSpPr>
        <p:spPr>
          <a:xfrm>
            <a:off x="7412308" y="5814912"/>
            <a:ext cx="3856505" cy="461665"/>
          </a:xfrm>
          <a:prstGeom prst="rect">
            <a:avLst/>
          </a:prstGeom>
          <a:noFill/>
        </p:spPr>
        <p:txBody>
          <a:bodyPr wrap="none" rtlCol="0">
            <a:spAutoFit/>
          </a:bodyPr>
          <a:lstStyle/>
          <a:p>
            <a:r>
              <a:rPr lang="en-IE" sz="2400" dirty="0"/>
              <a:t>Current best accuracy  = </a:t>
            </a:r>
            <a:r>
              <a:rPr lang="en-IE" sz="2400" b="1" dirty="0"/>
              <a:t>84 %</a:t>
            </a:r>
          </a:p>
        </p:txBody>
      </p:sp>
      <p:sp>
        <p:nvSpPr>
          <p:cNvPr id="13" name="TextBox 12">
            <a:extLst>
              <a:ext uri="{FF2B5EF4-FFF2-40B4-BE49-F238E27FC236}">
                <a16:creationId xmlns:a16="http://schemas.microsoft.com/office/drawing/2014/main" id="{A0A73A28-FBCA-8569-2424-F3B6C7EB8E33}"/>
              </a:ext>
            </a:extLst>
          </p:cNvPr>
          <p:cNvSpPr txBox="1"/>
          <p:nvPr/>
        </p:nvSpPr>
        <p:spPr>
          <a:xfrm>
            <a:off x="66716" y="6488668"/>
            <a:ext cx="3462230" cy="369332"/>
          </a:xfrm>
          <a:prstGeom prst="rect">
            <a:avLst/>
          </a:prstGeom>
          <a:noFill/>
        </p:spPr>
        <p:txBody>
          <a:bodyPr wrap="none" rtlCol="0">
            <a:spAutoFit/>
          </a:bodyPr>
          <a:lstStyle/>
          <a:p>
            <a:r>
              <a:rPr lang="en-IE" dirty="0"/>
              <a:t>https://dev.meteostat.net/python/</a:t>
            </a:r>
          </a:p>
        </p:txBody>
      </p:sp>
      <p:sp>
        <p:nvSpPr>
          <p:cNvPr id="9" name="TextBox 8">
            <a:extLst>
              <a:ext uri="{FF2B5EF4-FFF2-40B4-BE49-F238E27FC236}">
                <a16:creationId xmlns:a16="http://schemas.microsoft.com/office/drawing/2014/main" id="{5A7338DC-2B4D-F19D-57C4-F3D119099820}"/>
              </a:ext>
            </a:extLst>
          </p:cNvPr>
          <p:cNvSpPr txBox="1"/>
          <p:nvPr/>
        </p:nvSpPr>
        <p:spPr>
          <a:xfrm>
            <a:off x="243795" y="5331676"/>
            <a:ext cx="5672096" cy="708905"/>
          </a:xfrm>
          <a:prstGeom prst="rect">
            <a:avLst/>
          </a:prstGeom>
          <a:noFill/>
        </p:spPr>
        <p:txBody>
          <a:bodyPr wrap="square" rtlCol="0">
            <a:spAutoFit/>
          </a:bodyPr>
          <a:lstStyle/>
          <a:p>
            <a:pPr algn="ctr"/>
            <a:r>
              <a:rPr lang="en-IE" sz="2000" dirty="0"/>
              <a:t>Mapped open source weather and location data with provided latitude and longitudes </a:t>
            </a:r>
          </a:p>
        </p:txBody>
      </p:sp>
      <p:pic>
        <p:nvPicPr>
          <p:cNvPr id="12" name="Picture 11" descr="Chart, waterfall chart&#10;&#10;Description automatically generated">
            <a:extLst>
              <a:ext uri="{FF2B5EF4-FFF2-40B4-BE49-F238E27FC236}">
                <a16:creationId xmlns:a16="http://schemas.microsoft.com/office/drawing/2014/main" id="{852761E2-622A-C45B-9762-0487390E25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76112" y="1043087"/>
            <a:ext cx="5922850" cy="4442137"/>
          </a:xfrm>
          <a:prstGeom prst="rect">
            <a:avLst/>
          </a:prstGeom>
        </p:spPr>
      </p:pic>
    </p:spTree>
    <p:extLst>
      <p:ext uri="{BB962C8B-B14F-4D97-AF65-F5344CB8AC3E}">
        <p14:creationId xmlns:p14="http://schemas.microsoft.com/office/powerpoint/2010/main" val="955850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47ADC-1001-D6A9-E3D8-55C9EA5AF0DD}"/>
              </a:ext>
            </a:extLst>
          </p:cNvPr>
          <p:cNvSpPr>
            <a:spLocks noGrp="1"/>
          </p:cNvSpPr>
          <p:nvPr>
            <p:ph type="title"/>
          </p:nvPr>
        </p:nvSpPr>
        <p:spPr>
          <a:xfrm>
            <a:off x="-2930236" y="4611255"/>
            <a:ext cx="10515600" cy="1325563"/>
          </a:xfrm>
        </p:spPr>
        <p:txBody>
          <a:bodyPr>
            <a:normAutofit/>
          </a:bodyPr>
          <a:lstStyle/>
          <a:p>
            <a:pPr algn="ctr"/>
            <a:r>
              <a:rPr lang="en-IE" sz="4800" b="1" dirty="0"/>
              <a:t>Questions??</a:t>
            </a:r>
          </a:p>
        </p:txBody>
      </p:sp>
      <p:pic>
        <p:nvPicPr>
          <p:cNvPr id="5" name="Content Placeholder 4" descr="A group of people sitting around a table with laptops&#10;&#10;Description automatically generated">
            <a:extLst>
              <a:ext uri="{FF2B5EF4-FFF2-40B4-BE49-F238E27FC236}">
                <a16:creationId xmlns:a16="http://schemas.microsoft.com/office/drawing/2014/main" id="{894996D0-2049-EFCF-4F4E-CBC2E83EF02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87191" y="921182"/>
            <a:ext cx="6258791" cy="4694093"/>
          </a:xfrm>
        </p:spPr>
      </p:pic>
      <p:sp>
        <p:nvSpPr>
          <p:cNvPr id="6" name="TextBox 5">
            <a:extLst>
              <a:ext uri="{FF2B5EF4-FFF2-40B4-BE49-F238E27FC236}">
                <a16:creationId xmlns:a16="http://schemas.microsoft.com/office/drawing/2014/main" id="{718620B5-A606-2CC3-AE99-F18CCDBDEB8B}"/>
              </a:ext>
            </a:extLst>
          </p:cNvPr>
          <p:cNvSpPr txBox="1"/>
          <p:nvPr/>
        </p:nvSpPr>
        <p:spPr>
          <a:xfrm>
            <a:off x="466536" y="1242725"/>
            <a:ext cx="4604227" cy="3477875"/>
          </a:xfrm>
          <a:prstGeom prst="rect">
            <a:avLst/>
          </a:prstGeom>
          <a:noFill/>
        </p:spPr>
        <p:txBody>
          <a:bodyPr wrap="square" rtlCol="0">
            <a:spAutoFit/>
          </a:bodyPr>
          <a:lstStyle/>
          <a:p>
            <a:r>
              <a:rPr lang="en-IE" sz="4000" b="1" dirty="0"/>
              <a:t>Future Work</a:t>
            </a:r>
          </a:p>
          <a:p>
            <a:endParaRPr lang="en-IE" sz="4000" b="1" dirty="0"/>
          </a:p>
          <a:p>
            <a:pPr marL="285750" indent="-285750">
              <a:buFontTx/>
              <a:buChar char="-"/>
            </a:pPr>
            <a:r>
              <a:rPr lang="en-IE" sz="2800" dirty="0"/>
              <a:t>Include traffic volume as a feature</a:t>
            </a:r>
          </a:p>
          <a:p>
            <a:pPr marL="285750" indent="-285750">
              <a:buFontTx/>
              <a:buChar char="-"/>
            </a:pPr>
            <a:r>
              <a:rPr lang="en-IE" sz="2800" dirty="0"/>
              <a:t>More model validation</a:t>
            </a:r>
          </a:p>
          <a:p>
            <a:pPr marL="285750" indent="-285750">
              <a:buFontTx/>
              <a:buChar char="-"/>
            </a:pPr>
            <a:r>
              <a:rPr lang="en-IE" sz="2800" dirty="0"/>
              <a:t>Use model to make prediction in other cities</a:t>
            </a:r>
          </a:p>
        </p:txBody>
      </p:sp>
    </p:spTree>
    <p:extLst>
      <p:ext uri="{BB962C8B-B14F-4D97-AF65-F5344CB8AC3E}">
        <p14:creationId xmlns:p14="http://schemas.microsoft.com/office/powerpoint/2010/main" val="22499941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639</Words>
  <Application>Microsoft Macintosh PowerPoint</Application>
  <PresentationFormat>Widescreen</PresentationFormat>
  <Paragraphs>48</Paragraphs>
  <Slides>6</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Times Roman</vt:lpstr>
      <vt:lpstr>Office Theme</vt:lpstr>
      <vt:lpstr>Data-Driven Approach to Air Quality Predictions in Major Cities</vt:lpstr>
      <vt:lpstr>PowerPoint Presentation</vt:lpstr>
      <vt:lpstr>PowerPoint Presentation</vt:lpstr>
      <vt:lpstr>Our Proposed Solution</vt:lpstr>
      <vt:lpstr>Our Results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Data-Driven Approach to Air Quality Predictions in cities</dc:title>
  <dc:creator>Bahavathy Kathirgamanathan</dc:creator>
  <cp:lastModifiedBy>Qinqin Wang</cp:lastModifiedBy>
  <cp:revision>13</cp:revision>
  <dcterms:created xsi:type="dcterms:W3CDTF">2023-02-25T18:22:33Z</dcterms:created>
  <dcterms:modified xsi:type="dcterms:W3CDTF">2023-02-26T11:58:53Z</dcterms:modified>
</cp:coreProperties>
</file>

<file path=docProps/thumbnail.jpeg>
</file>